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058400" cx="7772400"/>
  <p:notesSz cx="6858000" cy="9144000"/>
  <p:embeddedFontLst>
    <p:embeddedFont>
      <p:font typeface="Rubik Medium"/>
      <p:regular r:id="rId7"/>
      <p:bold r:id="rId8"/>
      <p:italic r:id="rId9"/>
      <p:boldItalic r:id="rId10"/>
    </p:embeddedFont>
    <p:embeddedFont>
      <p:font typeface="Lato"/>
      <p:regular r:id="rId11"/>
      <p:bold r:id="rId12"/>
      <p:italic r:id="rId13"/>
      <p:boldItalic r:id="rId14"/>
    </p:embeddedFont>
    <p:embeddedFont>
      <p:font typeface="Rubik"/>
      <p:regular r:id="rId15"/>
      <p:bold r:id="rId16"/>
      <p:italic r:id="rId17"/>
      <p:boldItalic r:id="rId18"/>
    </p:embeddedFont>
    <p:embeddedFont>
      <p:font typeface="Kalam"/>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Kalam-bold.fntdata"/><Relationship Id="rId11" Type="http://schemas.openxmlformats.org/officeDocument/2006/relationships/font" Target="fonts/Lato-regular.fntdata"/><Relationship Id="rId10" Type="http://schemas.openxmlformats.org/officeDocument/2006/relationships/font" Target="fonts/RubikMedium-boldItalic.fntdata"/><Relationship Id="rId13" Type="http://schemas.openxmlformats.org/officeDocument/2006/relationships/font" Target="fonts/Lato-italic.fntdata"/><Relationship Id="rId12" Type="http://schemas.openxmlformats.org/officeDocument/2006/relationships/font" Target="fonts/La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ubikMedium-italic.fntdata"/><Relationship Id="rId15" Type="http://schemas.openxmlformats.org/officeDocument/2006/relationships/font" Target="fonts/Rubik-regular.fntdata"/><Relationship Id="rId14" Type="http://schemas.openxmlformats.org/officeDocument/2006/relationships/font" Target="fonts/Lato-boldItalic.fntdata"/><Relationship Id="rId17" Type="http://schemas.openxmlformats.org/officeDocument/2006/relationships/font" Target="fonts/Rubik-italic.fntdata"/><Relationship Id="rId16" Type="http://schemas.openxmlformats.org/officeDocument/2006/relationships/font" Target="fonts/Rubik-bold.fntdata"/><Relationship Id="rId5" Type="http://schemas.openxmlformats.org/officeDocument/2006/relationships/notesMaster" Target="notesMasters/notesMaster1.xml"/><Relationship Id="rId19" Type="http://schemas.openxmlformats.org/officeDocument/2006/relationships/font" Target="fonts/Kalam-regular.fntdata"/><Relationship Id="rId6" Type="http://schemas.openxmlformats.org/officeDocument/2006/relationships/slide" Target="slides/slide1.xml"/><Relationship Id="rId18" Type="http://schemas.openxmlformats.org/officeDocument/2006/relationships/font" Target="fonts/Rubik-boldItalic.fntdata"/><Relationship Id="rId7" Type="http://schemas.openxmlformats.org/officeDocument/2006/relationships/font" Target="fonts/RubikMedium-regular.fntdata"/><Relationship Id="rId8" Type="http://schemas.openxmlformats.org/officeDocument/2006/relationships/font" Target="fonts/Rubik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a2f26f36e_4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a2f26f36e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10" Type="http://schemas.openxmlformats.org/officeDocument/2006/relationships/image" Target="../media/image6.png"/><Relationship Id="rId9"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hyperlink" Target="http://www.commonsense.org/family-tips-about-online-relationships" TargetMode="External"/><Relationship Id="rId7" Type="http://schemas.openxmlformats.org/officeDocument/2006/relationships/image" Target="../media/image4.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4716"/>
          <a:stretch/>
        </p:blipFill>
        <p:spPr>
          <a:xfrm>
            <a:off x="5432463" y="315200"/>
            <a:ext cx="1941077" cy="1849551"/>
          </a:xfrm>
          <a:prstGeom prst="rect">
            <a:avLst/>
          </a:prstGeom>
          <a:noFill/>
          <a:ln>
            <a:noFill/>
          </a:ln>
        </p:spPr>
      </p:pic>
      <p:sp>
        <p:nvSpPr>
          <p:cNvPr id="55" name="Google Shape;55;p13"/>
          <p:cNvSpPr txBox="1"/>
          <p:nvPr/>
        </p:nvSpPr>
        <p:spPr>
          <a:xfrm>
            <a:off x="377700" y="640100"/>
            <a:ext cx="5138400" cy="64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600"/>
              </a:spcAft>
              <a:buClr>
                <a:schemeClr val="dk1"/>
              </a:buClr>
              <a:buSzPts val="1100"/>
              <a:buFont typeface="Arial"/>
              <a:buNone/>
            </a:pPr>
            <a:r>
              <a:rPr lang="en" sz="2600">
                <a:solidFill>
                  <a:srgbClr val="413FE0"/>
                </a:solidFill>
                <a:latin typeface="Rubik"/>
                <a:ea typeface="Rubik"/>
                <a:cs typeface="Rubik"/>
                <a:sym typeface="Rubik"/>
              </a:rPr>
              <a:t>Relationships &amp; Communication</a:t>
            </a:r>
            <a:endParaRPr sz="2600">
              <a:solidFill>
                <a:srgbClr val="413FE0"/>
              </a:solidFill>
              <a:latin typeface="Rubik"/>
              <a:ea typeface="Rubik"/>
              <a:cs typeface="Rubik"/>
              <a:sym typeface="Rubik"/>
            </a:endParaRPr>
          </a:p>
        </p:txBody>
      </p:sp>
      <p:pic>
        <p:nvPicPr>
          <p:cNvPr id="56" name="Google Shape;56;p13"/>
          <p:cNvPicPr preferRelativeResize="0"/>
          <p:nvPr/>
        </p:nvPicPr>
        <p:blipFill rotWithShape="1">
          <a:blip r:embed="rId4">
            <a:alphaModFix/>
          </a:blip>
          <a:srcRect b="0" l="0" r="0" t="0"/>
          <a:stretch/>
        </p:blipFill>
        <p:spPr>
          <a:xfrm rot="6625812">
            <a:off x="5354231" y="650958"/>
            <a:ext cx="237667" cy="308785"/>
          </a:xfrm>
          <a:prstGeom prst="rect">
            <a:avLst/>
          </a:prstGeom>
          <a:noFill/>
          <a:ln>
            <a:noFill/>
          </a:ln>
        </p:spPr>
      </p:pic>
      <p:sp>
        <p:nvSpPr>
          <p:cNvPr id="57" name="Google Shape;57;p13"/>
          <p:cNvSpPr/>
          <p:nvPr/>
        </p:nvSpPr>
        <p:spPr>
          <a:xfrm>
            <a:off x="304800" y="4274825"/>
            <a:ext cx="7181700" cy="4607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nvSpPr>
        <p:spPr>
          <a:xfrm>
            <a:off x="377700" y="4364095"/>
            <a:ext cx="6995700" cy="94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latin typeface="Kalam"/>
                <a:ea typeface="Kalam"/>
                <a:cs typeface="Kalam"/>
                <a:sym typeface="Kalam"/>
              </a:rPr>
              <a:t>    </a:t>
            </a:r>
            <a:r>
              <a:rPr lang="en">
                <a:latin typeface="Kalam"/>
                <a:ea typeface="Kalam"/>
                <a:cs typeface="Kalam"/>
                <a:sym typeface="Kalam"/>
              </a:rPr>
              <a:t> </a:t>
            </a:r>
            <a:r>
              <a:rPr lang="en">
                <a:latin typeface="Rubik Medium"/>
                <a:ea typeface="Rubik Medium"/>
                <a:cs typeface="Rubik Medium"/>
                <a:sym typeface="Rubik Medium"/>
              </a:rPr>
              <a:t>Activity</a:t>
            </a:r>
            <a:endParaRPr>
              <a:latin typeface="Rubik Medium"/>
              <a:ea typeface="Rubik Medium"/>
              <a:cs typeface="Rubik Medium"/>
              <a:sym typeface="Rubik Medium"/>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Lato"/>
                <a:ea typeface="Lato"/>
                <a:cs typeface="Lato"/>
                <a:sym typeface="Lato"/>
              </a:rPr>
              <a:t>Read aloud</a:t>
            </a:r>
            <a:r>
              <a:rPr lang="en" sz="1200">
                <a:solidFill>
                  <a:schemeClr val="dk1"/>
                </a:solidFill>
                <a:latin typeface="Lato"/>
                <a:ea typeface="Lato"/>
                <a:cs typeface="Lato"/>
                <a:sym typeface="Lato"/>
              </a:rPr>
              <a:t>: </a:t>
            </a:r>
            <a:r>
              <a:rPr lang="en" sz="1200">
                <a:solidFill>
                  <a:schemeClr val="dk1"/>
                </a:solidFill>
                <a:latin typeface="Lato"/>
                <a:ea typeface="Lato"/>
                <a:cs typeface="Lato"/>
                <a:sym typeface="Lato"/>
              </a:rPr>
              <a:t>Let's find the three things that are a part of in-person communication but not online, text-only communication. Circle them. Then, we'll talk about why those pieces matter. After we discuss, let's check the Answers section to see how we did!</a:t>
            </a:r>
            <a:endParaRPr/>
          </a:p>
        </p:txBody>
      </p:sp>
      <p:pic>
        <p:nvPicPr>
          <p:cNvPr id="59" name="Google Shape;59;p13"/>
          <p:cNvPicPr preferRelativeResize="0"/>
          <p:nvPr/>
        </p:nvPicPr>
        <p:blipFill rotWithShape="1">
          <a:blip r:embed="rId5">
            <a:alphaModFix/>
          </a:blip>
          <a:srcRect b="0" l="357" r="357" t="0"/>
          <a:stretch/>
        </p:blipFill>
        <p:spPr>
          <a:xfrm>
            <a:off x="7048950" y="9594700"/>
            <a:ext cx="485775" cy="171450"/>
          </a:xfrm>
          <a:prstGeom prst="rect">
            <a:avLst/>
          </a:prstGeom>
          <a:noFill/>
          <a:ln>
            <a:noFill/>
          </a:ln>
        </p:spPr>
      </p:pic>
      <p:sp>
        <p:nvSpPr>
          <p:cNvPr id="60" name="Google Shape;60;p13"/>
          <p:cNvSpPr txBox="1"/>
          <p:nvPr/>
        </p:nvSpPr>
        <p:spPr>
          <a:xfrm>
            <a:off x="3643825" y="9416875"/>
            <a:ext cx="3355800" cy="527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800">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indent="0" lvl="0" marL="0" rtl="0" algn="r">
              <a:spcBef>
                <a:spcPts val="0"/>
              </a:spcBef>
              <a:spcAft>
                <a:spcPts val="0"/>
              </a:spcAft>
              <a:buNone/>
            </a:pPr>
            <a:r>
              <a:rPr lang="en" sz="700">
                <a:solidFill>
                  <a:srgbClr val="999999"/>
                </a:solidFill>
                <a:highlight>
                  <a:srgbClr val="FFFFFF"/>
                </a:highlight>
                <a:latin typeface="Lato"/>
                <a:ea typeface="Lato"/>
                <a:cs typeface="Lato"/>
                <a:sym typeface="Lato"/>
              </a:rPr>
              <a:t>Shareable with attribution for noncommercial use. Remixing is permitted.</a:t>
            </a:r>
            <a:endParaRPr/>
          </a:p>
        </p:txBody>
      </p:sp>
      <p:sp>
        <p:nvSpPr>
          <p:cNvPr id="61" name="Google Shape;61;p13"/>
          <p:cNvSpPr txBox="1"/>
          <p:nvPr/>
        </p:nvSpPr>
        <p:spPr>
          <a:xfrm>
            <a:off x="377700" y="391400"/>
            <a:ext cx="4127700" cy="30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chemeClr val="dk1"/>
                </a:solidFill>
                <a:latin typeface="Lato"/>
                <a:ea typeface="Lato"/>
                <a:cs typeface="Lato"/>
                <a:sym typeface="Lato"/>
              </a:rPr>
              <a:t>GRADES 3–5: DIGITAL </a:t>
            </a:r>
            <a:r>
              <a:rPr b="1" lang="en" sz="1000">
                <a:solidFill>
                  <a:schemeClr val="dk1"/>
                </a:solidFill>
                <a:latin typeface="Lato"/>
                <a:ea typeface="Lato"/>
                <a:cs typeface="Lato"/>
                <a:sym typeface="Lato"/>
              </a:rPr>
              <a:t>CITIZENSHIP</a:t>
            </a:r>
            <a:r>
              <a:rPr b="1" lang="en" sz="1000">
                <a:solidFill>
                  <a:schemeClr val="dk1"/>
                </a:solidFill>
                <a:latin typeface="Lato"/>
                <a:ea typeface="Lato"/>
                <a:cs typeface="Lato"/>
                <a:sym typeface="Lato"/>
              </a:rPr>
              <a:t> </a:t>
            </a:r>
            <a:r>
              <a:rPr b="1" lang="en" sz="1000">
                <a:solidFill>
                  <a:schemeClr val="dk1"/>
                </a:solidFill>
                <a:latin typeface="Lato"/>
                <a:ea typeface="Lato"/>
                <a:cs typeface="Lato"/>
                <a:sym typeface="Lato"/>
              </a:rPr>
              <a:t>FAMILY</a:t>
            </a:r>
            <a:r>
              <a:rPr b="1" lang="en" sz="1000">
                <a:solidFill>
                  <a:schemeClr val="dk1"/>
                </a:solidFill>
                <a:latin typeface="Lato"/>
                <a:ea typeface="Lato"/>
                <a:cs typeface="Lato"/>
                <a:sym typeface="Lato"/>
              </a:rPr>
              <a:t> ACTIVITY</a:t>
            </a:r>
            <a:endParaRPr b="1" sz="1000">
              <a:latin typeface="Lato"/>
              <a:ea typeface="Lato"/>
              <a:cs typeface="Lato"/>
              <a:sym typeface="Lato"/>
            </a:endParaRPr>
          </a:p>
        </p:txBody>
      </p:sp>
      <p:sp>
        <p:nvSpPr>
          <p:cNvPr id="62" name="Google Shape;62;p13"/>
          <p:cNvSpPr txBox="1"/>
          <p:nvPr/>
        </p:nvSpPr>
        <p:spPr>
          <a:xfrm>
            <a:off x="377700" y="1236799"/>
            <a:ext cx="4730100" cy="58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Rubik"/>
                <a:ea typeface="Rubik"/>
                <a:cs typeface="Rubik"/>
                <a:sym typeface="Rubik"/>
              </a:rPr>
              <a:t>Digital </a:t>
            </a:r>
            <a:r>
              <a:rPr lang="en">
                <a:latin typeface="Rubik"/>
                <a:ea typeface="Rubik"/>
                <a:cs typeface="Rubik"/>
                <a:sym typeface="Rubik"/>
              </a:rPr>
              <a:t>c</a:t>
            </a:r>
            <a:r>
              <a:rPr lang="en">
                <a:latin typeface="Rubik"/>
                <a:ea typeface="Rubik"/>
                <a:cs typeface="Rubik"/>
                <a:sym typeface="Rubik"/>
              </a:rPr>
              <a:t>itizenship</a:t>
            </a:r>
            <a:r>
              <a:rPr lang="en">
                <a:latin typeface="Lato"/>
                <a:ea typeface="Lato"/>
                <a:cs typeface="Lato"/>
                <a:sym typeface="Lato"/>
              </a:rPr>
              <a:t>: Thinking critically and using technology responsibly to learn, create, and participate</a:t>
            </a:r>
            <a:endParaRPr>
              <a:latin typeface="Lato"/>
              <a:ea typeface="Lato"/>
              <a:cs typeface="Lato"/>
              <a:sym typeface="Lato"/>
            </a:endParaRPr>
          </a:p>
        </p:txBody>
      </p:sp>
      <p:sp>
        <p:nvSpPr>
          <p:cNvPr id="63" name="Google Shape;63;p13"/>
          <p:cNvSpPr txBox="1"/>
          <p:nvPr/>
        </p:nvSpPr>
        <p:spPr>
          <a:xfrm>
            <a:off x="377700" y="2042700"/>
            <a:ext cx="7108800" cy="224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Kalam"/>
                <a:ea typeface="Kalam"/>
                <a:cs typeface="Kalam"/>
                <a:sym typeface="Kalam"/>
              </a:rPr>
              <a:t>    </a:t>
            </a:r>
            <a:r>
              <a:rPr lang="en">
                <a:latin typeface="Kalam"/>
                <a:ea typeface="Kalam"/>
                <a:cs typeface="Kalam"/>
                <a:sym typeface="Kalam"/>
              </a:rPr>
              <a:t> </a:t>
            </a:r>
            <a:r>
              <a:rPr lang="en">
                <a:latin typeface="Rubik Medium"/>
                <a:ea typeface="Rubik Medium"/>
                <a:cs typeface="Rubik Medium"/>
                <a:sym typeface="Rubik Medium"/>
              </a:rPr>
              <a:t>Instructions</a:t>
            </a:r>
            <a:endParaRPr>
              <a:latin typeface="Rubik Medium"/>
              <a:ea typeface="Rubik Medium"/>
              <a:cs typeface="Rubik Medium"/>
              <a:sym typeface="Rubik Medium"/>
            </a:endParaRPr>
          </a:p>
          <a:p>
            <a:pPr indent="0" lvl="0" marL="0" rtl="0" algn="l">
              <a:lnSpc>
                <a:spcPct val="115000"/>
              </a:lnSpc>
              <a:spcBef>
                <a:spcPts val="0"/>
              </a:spcBef>
              <a:spcAft>
                <a:spcPts val="0"/>
              </a:spcAft>
              <a:buClr>
                <a:srgbClr val="000000"/>
              </a:buClr>
              <a:buSzPts val="1100"/>
              <a:buFont typeface="Arial"/>
              <a:buNone/>
            </a:pPr>
            <a:r>
              <a:rPr lang="en" sz="1200">
                <a:latin typeface="Lato"/>
                <a:ea typeface="Lato"/>
                <a:cs typeface="Lato"/>
                <a:sym typeface="Lato"/>
              </a:rPr>
              <a:t>It's important to know the difference between online and in-person communication. Find three pieces of in-person communication that aren't always a part of text-only, online communication. Then, talk about why those pieces matter. Get one or more family members together to help. Don't forget to read the setup before doing the activity together!</a:t>
            </a:r>
            <a:endParaRPr sz="1200">
              <a:latin typeface="Lato"/>
              <a:ea typeface="Lato"/>
              <a:cs typeface="Lato"/>
              <a:sym typeface="Lato"/>
            </a:endParaRPr>
          </a:p>
          <a:p>
            <a:pPr indent="0" lvl="0" marL="0" rtl="0" algn="l">
              <a:lnSpc>
                <a:spcPct val="115000"/>
              </a:lnSpc>
              <a:spcBef>
                <a:spcPts val="0"/>
              </a:spcBef>
              <a:spcAft>
                <a:spcPts val="0"/>
              </a:spcAft>
              <a:buNone/>
            </a:pPr>
            <a:r>
              <a:t/>
            </a:r>
            <a:endParaRPr sz="1200">
              <a:latin typeface="Lato"/>
              <a:ea typeface="Lato"/>
              <a:cs typeface="Lato"/>
              <a:sym typeface="Lato"/>
            </a:endParaRPr>
          </a:p>
          <a:p>
            <a:pPr indent="0" lvl="0" marL="0" rtl="0" algn="l">
              <a:lnSpc>
                <a:spcPct val="115000"/>
              </a:lnSpc>
              <a:spcBef>
                <a:spcPts val="0"/>
              </a:spcBef>
              <a:spcAft>
                <a:spcPts val="0"/>
              </a:spcAft>
              <a:buNone/>
            </a:pPr>
            <a:r>
              <a:rPr lang="en">
                <a:solidFill>
                  <a:schemeClr val="dk1"/>
                </a:solidFill>
                <a:latin typeface="Kalam"/>
                <a:ea typeface="Kalam"/>
                <a:cs typeface="Kalam"/>
                <a:sym typeface="Kalam"/>
              </a:rPr>
              <a:t>     </a:t>
            </a:r>
            <a:r>
              <a:rPr lang="en">
                <a:latin typeface="Rubik Medium"/>
                <a:ea typeface="Rubik Medium"/>
                <a:cs typeface="Rubik Medium"/>
                <a:sym typeface="Rubik Medium"/>
              </a:rPr>
              <a:t>Setup</a:t>
            </a:r>
            <a:endParaRPr>
              <a:latin typeface="Rubik Medium"/>
              <a:ea typeface="Rubik Medium"/>
              <a:cs typeface="Rubik Medium"/>
              <a:sym typeface="Rubik Medium"/>
            </a:endParaRPr>
          </a:p>
          <a:p>
            <a:pPr indent="0" lvl="0" marL="0" rtl="0" algn="l">
              <a:lnSpc>
                <a:spcPct val="115000"/>
              </a:lnSpc>
              <a:spcBef>
                <a:spcPts val="0"/>
              </a:spcBef>
              <a:spcAft>
                <a:spcPts val="0"/>
              </a:spcAft>
              <a:buNone/>
            </a:pPr>
            <a:r>
              <a:rPr b="1" lang="en" sz="1200">
                <a:latin typeface="Lato"/>
                <a:ea typeface="Lato"/>
                <a:cs typeface="Lato"/>
                <a:sym typeface="Lato"/>
              </a:rPr>
              <a:t>Read aloud</a:t>
            </a:r>
            <a:r>
              <a:rPr lang="en" sz="1200">
                <a:latin typeface="Lato"/>
                <a:ea typeface="Lato"/>
                <a:cs typeface="Lato"/>
                <a:sym typeface="Lato"/>
              </a:rPr>
              <a:t>: </a:t>
            </a:r>
            <a:r>
              <a:rPr lang="en" sz="1200">
                <a:latin typeface="Lato"/>
                <a:ea typeface="Lato"/>
                <a:cs typeface="Lato"/>
                <a:sym typeface="Lato"/>
              </a:rPr>
              <a:t>Talking in person is often pretty different from communicating online. Often, online communication is text-only. That can change how people communicate and how easy it is to understand.</a:t>
            </a:r>
            <a:endParaRPr sz="1200">
              <a:latin typeface="Lato"/>
              <a:ea typeface="Lato"/>
              <a:cs typeface="Lato"/>
              <a:sym typeface="Lato"/>
            </a:endParaRPr>
          </a:p>
        </p:txBody>
      </p:sp>
      <p:sp>
        <p:nvSpPr>
          <p:cNvPr id="64" name="Google Shape;64;p13"/>
          <p:cNvSpPr txBox="1"/>
          <p:nvPr/>
        </p:nvSpPr>
        <p:spPr>
          <a:xfrm>
            <a:off x="9450" y="8993709"/>
            <a:ext cx="7772400" cy="388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50">
                <a:latin typeface="Lato"/>
                <a:ea typeface="Lato"/>
                <a:cs typeface="Lato"/>
                <a:sym typeface="Lato"/>
              </a:rPr>
              <a:t>Learn more about how to communicate online at</a:t>
            </a:r>
            <a:r>
              <a:rPr lang="en" sz="1250">
                <a:latin typeface="Lato"/>
                <a:ea typeface="Lato"/>
                <a:cs typeface="Lato"/>
                <a:sym typeface="Lato"/>
              </a:rPr>
              <a:t> </a:t>
            </a:r>
            <a:r>
              <a:rPr b="1" lang="en" sz="1250">
                <a:solidFill>
                  <a:srgbClr val="30A448"/>
                </a:solidFill>
                <a:uFill>
                  <a:noFill/>
                </a:uFill>
                <a:latin typeface="Lato"/>
                <a:ea typeface="Lato"/>
                <a:cs typeface="Lato"/>
                <a:sym typeface="Lato"/>
                <a:hlinkClick r:id="rId6">
                  <a:extLst>
                    <a:ext uri="{A12FA001-AC4F-418D-AE19-62706E023703}">
                      <ahyp:hlinkClr val="tx"/>
                    </a:ext>
                  </a:extLst>
                </a:hlinkClick>
              </a:rPr>
              <a:t>commonsense.org/family-tips-about-online-relationships</a:t>
            </a:r>
            <a:r>
              <a:rPr lang="en" sz="1250">
                <a:latin typeface="Lato"/>
                <a:ea typeface="Lato"/>
                <a:cs typeface="Lato"/>
                <a:sym typeface="Lato"/>
              </a:rPr>
              <a:t>!</a:t>
            </a:r>
            <a:endParaRPr sz="1250">
              <a:latin typeface="Lato"/>
              <a:ea typeface="Lato"/>
              <a:cs typeface="Lato"/>
              <a:sym typeface="Lato"/>
            </a:endParaRPr>
          </a:p>
        </p:txBody>
      </p:sp>
      <p:pic>
        <p:nvPicPr>
          <p:cNvPr id="65" name="Google Shape;65;p13"/>
          <p:cNvPicPr preferRelativeResize="0"/>
          <p:nvPr/>
        </p:nvPicPr>
        <p:blipFill>
          <a:blip r:embed="rId7">
            <a:alphaModFix/>
          </a:blip>
          <a:stretch>
            <a:fillRect/>
          </a:stretch>
        </p:blipFill>
        <p:spPr>
          <a:xfrm>
            <a:off x="377701" y="9522244"/>
            <a:ext cx="2570775" cy="243906"/>
          </a:xfrm>
          <a:prstGeom prst="rect">
            <a:avLst/>
          </a:prstGeom>
          <a:noFill/>
          <a:ln>
            <a:noFill/>
          </a:ln>
        </p:spPr>
      </p:pic>
      <p:pic>
        <p:nvPicPr>
          <p:cNvPr id="66" name="Google Shape;66;p13"/>
          <p:cNvPicPr preferRelativeResize="0"/>
          <p:nvPr/>
        </p:nvPicPr>
        <p:blipFill>
          <a:blip r:embed="rId8">
            <a:alphaModFix/>
          </a:blip>
          <a:stretch>
            <a:fillRect/>
          </a:stretch>
        </p:blipFill>
        <p:spPr>
          <a:xfrm>
            <a:off x="499224" y="4417548"/>
            <a:ext cx="257100" cy="257100"/>
          </a:xfrm>
          <a:prstGeom prst="rect">
            <a:avLst/>
          </a:prstGeom>
          <a:noFill/>
          <a:ln>
            <a:noFill/>
          </a:ln>
        </p:spPr>
      </p:pic>
      <p:pic>
        <p:nvPicPr>
          <p:cNvPr id="67" name="Google Shape;67;p13"/>
          <p:cNvPicPr preferRelativeResize="0"/>
          <p:nvPr/>
        </p:nvPicPr>
        <p:blipFill>
          <a:blip r:embed="rId9">
            <a:alphaModFix/>
          </a:blip>
          <a:stretch>
            <a:fillRect/>
          </a:stretch>
        </p:blipFill>
        <p:spPr>
          <a:xfrm>
            <a:off x="528119" y="2072475"/>
            <a:ext cx="257100" cy="257112"/>
          </a:xfrm>
          <a:prstGeom prst="rect">
            <a:avLst/>
          </a:prstGeom>
          <a:noFill/>
          <a:ln>
            <a:noFill/>
          </a:ln>
        </p:spPr>
      </p:pic>
      <p:pic>
        <p:nvPicPr>
          <p:cNvPr id="68" name="Google Shape;68;p13"/>
          <p:cNvPicPr preferRelativeResize="0"/>
          <p:nvPr/>
        </p:nvPicPr>
        <p:blipFill rotWithShape="1">
          <a:blip r:embed="rId10">
            <a:alphaModFix/>
          </a:blip>
          <a:srcRect b="13856" l="0" r="0" t="5249"/>
          <a:stretch/>
        </p:blipFill>
        <p:spPr>
          <a:xfrm>
            <a:off x="477025" y="3377750"/>
            <a:ext cx="301500" cy="243900"/>
          </a:xfrm>
          <a:prstGeom prst="rect">
            <a:avLst/>
          </a:prstGeom>
          <a:noFill/>
          <a:ln>
            <a:noFill/>
          </a:ln>
        </p:spPr>
      </p:pic>
      <p:sp>
        <p:nvSpPr>
          <p:cNvPr id="69" name="Google Shape;69;p13"/>
          <p:cNvSpPr txBox="1"/>
          <p:nvPr/>
        </p:nvSpPr>
        <p:spPr>
          <a:xfrm>
            <a:off x="377700" y="6931363"/>
            <a:ext cx="6995700" cy="174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Lato"/>
                <a:ea typeface="Lato"/>
                <a:cs typeface="Lato"/>
                <a:sym typeface="Lato"/>
              </a:rPr>
              <a:t>Answer these questions together</a:t>
            </a:r>
            <a:r>
              <a:rPr lang="en" sz="1200">
                <a:solidFill>
                  <a:schemeClr val="dk1"/>
                </a:solidFill>
                <a:latin typeface="Lato"/>
                <a:ea typeface="Lato"/>
                <a:cs typeface="Lato"/>
                <a:sym typeface="Lato"/>
              </a:rPr>
              <a:t>: Why do those three things matter? How can they make online and face-to-face communication different?</a:t>
            </a:r>
            <a:br>
              <a:rPr lang="en" sz="1200">
                <a:solidFill>
                  <a:schemeClr val="dk1"/>
                </a:solidFill>
                <a:latin typeface="Lato"/>
                <a:ea typeface="Lato"/>
                <a:cs typeface="Lato"/>
                <a:sym typeface="Lato"/>
              </a:rPr>
            </a:br>
            <a:br>
              <a:rPr lang="en" sz="1200">
                <a:solidFill>
                  <a:schemeClr val="dk1"/>
                </a:solidFill>
                <a:latin typeface="Lato"/>
                <a:ea typeface="Lato"/>
                <a:cs typeface="Lato"/>
                <a:sym typeface="Lato"/>
              </a:rPr>
            </a:br>
            <a:r>
              <a:rPr b="1" lang="en" sz="1200">
                <a:solidFill>
                  <a:schemeClr val="dk1"/>
                </a:solidFill>
                <a:latin typeface="Lato"/>
                <a:ea typeface="Lato"/>
                <a:cs typeface="Lato"/>
                <a:sym typeface="Lato"/>
              </a:rPr>
              <a:t>Answers</a:t>
            </a:r>
            <a:r>
              <a:rPr lang="en" sz="1200">
                <a:solidFill>
                  <a:schemeClr val="dk1"/>
                </a:solidFill>
                <a:latin typeface="Lato"/>
                <a:ea typeface="Lato"/>
                <a:cs typeface="Lato"/>
                <a:sym typeface="Lato"/>
              </a:rPr>
              <a:t>: The three missing pieces are body language, eye contact, and tone of voice. They matter because those things help us connect with another person. Sometimes, when someone is behind a keyboard and can't see the other person, they type things they wouldn't say to someone's face. Also, hearing someone's voice and seeing their body language can help us understand how they feel in a way letters on a screen can't. That means we have to be extra clear (and kind) when we chat online.</a:t>
            </a:r>
            <a:endParaRPr sz="1200">
              <a:latin typeface="Lato"/>
              <a:ea typeface="Lato"/>
              <a:cs typeface="Lato"/>
              <a:sym typeface="Lato"/>
            </a:endParaRPr>
          </a:p>
        </p:txBody>
      </p:sp>
      <p:sp>
        <p:nvSpPr>
          <p:cNvPr id="70" name="Google Shape;70;p13"/>
          <p:cNvSpPr txBox="1"/>
          <p:nvPr/>
        </p:nvSpPr>
        <p:spPr>
          <a:xfrm>
            <a:off x="499225" y="5554738"/>
            <a:ext cx="1595400" cy="434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600">
                <a:solidFill>
                  <a:srgbClr val="683FF2"/>
                </a:solidFill>
                <a:latin typeface="Kalam"/>
                <a:ea typeface="Kalam"/>
                <a:cs typeface="Kalam"/>
                <a:sym typeface="Kalam"/>
              </a:rPr>
              <a:t>Body language</a:t>
            </a:r>
            <a:endParaRPr b="1" sz="1600">
              <a:solidFill>
                <a:srgbClr val="683FF2"/>
              </a:solidFill>
              <a:latin typeface="Kalam"/>
              <a:ea typeface="Kalam"/>
              <a:cs typeface="Kalam"/>
              <a:sym typeface="Kalam"/>
            </a:endParaRPr>
          </a:p>
        </p:txBody>
      </p:sp>
      <p:sp>
        <p:nvSpPr>
          <p:cNvPr id="71" name="Google Shape;71;p13"/>
          <p:cNvSpPr txBox="1"/>
          <p:nvPr/>
        </p:nvSpPr>
        <p:spPr>
          <a:xfrm>
            <a:off x="660325" y="6260500"/>
            <a:ext cx="1162200" cy="30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rgbClr val="413FE0"/>
                </a:solidFill>
                <a:latin typeface="Kalam"/>
                <a:ea typeface="Kalam"/>
                <a:cs typeface="Kalam"/>
                <a:sym typeface="Kalam"/>
              </a:rPr>
              <a:t>Jokes</a:t>
            </a:r>
            <a:endParaRPr b="1" sz="1600">
              <a:solidFill>
                <a:srgbClr val="413FE0"/>
              </a:solidFill>
              <a:latin typeface="Kalam"/>
              <a:ea typeface="Kalam"/>
              <a:cs typeface="Kalam"/>
              <a:sym typeface="Kalam"/>
            </a:endParaRPr>
          </a:p>
        </p:txBody>
      </p:sp>
      <p:sp>
        <p:nvSpPr>
          <p:cNvPr id="72" name="Google Shape;72;p13"/>
          <p:cNvSpPr txBox="1"/>
          <p:nvPr/>
        </p:nvSpPr>
        <p:spPr>
          <a:xfrm>
            <a:off x="2244925" y="5554738"/>
            <a:ext cx="1647900" cy="330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rgbClr val="30A448"/>
                </a:solidFill>
                <a:latin typeface="Kalam"/>
                <a:ea typeface="Kalam"/>
                <a:cs typeface="Kalam"/>
                <a:sym typeface="Kalam"/>
              </a:rPr>
              <a:t>Instructions</a:t>
            </a:r>
            <a:endParaRPr b="1" sz="1600">
              <a:solidFill>
                <a:srgbClr val="30A448"/>
              </a:solidFill>
              <a:latin typeface="Kalam"/>
              <a:ea typeface="Kalam"/>
              <a:cs typeface="Kalam"/>
              <a:sym typeface="Kalam"/>
            </a:endParaRPr>
          </a:p>
        </p:txBody>
      </p:sp>
      <p:sp>
        <p:nvSpPr>
          <p:cNvPr id="73" name="Google Shape;73;p13"/>
          <p:cNvSpPr txBox="1"/>
          <p:nvPr/>
        </p:nvSpPr>
        <p:spPr>
          <a:xfrm>
            <a:off x="2302417" y="6260500"/>
            <a:ext cx="704700" cy="330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rgbClr val="00857D"/>
                </a:solidFill>
                <a:latin typeface="Kalam"/>
                <a:ea typeface="Kalam"/>
                <a:cs typeface="Kalam"/>
                <a:sym typeface="Kalam"/>
              </a:rPr>
              <a:t>Help</a:t>
            </a:r>
            <a:endParaRPr b="1" sz="1600">
              <a:solidFill>
                <a:srgbClr val="00857D"/>
              </a:solidFill>
              <a:latin typeface="Kalam"/>
              <a:ea typeface="Kalam"/>
              <a:cs typeface="Kalam"/>
              <a:sym typeface="Kalam"/>
            </a:endParaRPr>
          </a:p>
        </p:txBody>
      </p:sp>
      <p:sp>
        <p:nvSpPr>
          <p:cNvPr id="74" name="Google Shape;74;p13"/>
          <p:cNvSpPr txBox="1"/>
          <p:nvPr/>
        </p:nvSpPr>
        <p:spPr>
          <a:xfrm>
            <a:off x="4043125" y="5554738"/>
            <a:ext cx="1294800" cy="330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rgbClr val="683FF2"/>
                </a:solidFill>
                <a:latin typeface="Kalam"/>
                <a:ea typeface="Kalam"/>
                <a:cs typeface="Kalam"/>
                <a:sym typeface="Kalam"/>
              </a:rPr>
              <a:t>Eye contact</a:t>
            </a:r>
            <a:endParaRPr b="1" sz="1600">
              <a:solidFill>
                <a:srgbClr val="683FF2"/>
              </a:solidFill>
              <a:latin typeface="Kalam"/>
              <a:ea typeface="Kalam"/>
              <a:cs typeface="Kalam"/>
              <a:sym typeface="Kalam"/>
            </a:endParaRPr>
          </a:p>
        </p:txBody>
      </p:sp>
      <p:sp>
        <p:nvSpPr>
          <p:cNvPr id="75" name="Google Shape;75;p13"/>
          <p:cNvSpPr txBox="1"/>
          <p:nvPr/>
        </p:nvSpPr>
        <p:spPr>
          <a:xfrm>
            <a:off x="3415913" y="6260500"/>
            <a:ext cx="1595400" cy="388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600">
                <a:solidFill>
                  <a:srgbClr val="413FE0"/>
                </a:solidFill>
                <a:latin typeface="Kalam"/>
                <a:ea typeface="Kalam"/>
                <a:cs typeface="Kalam"/>
                <a:sym typeface="Kalam"/>
              </a:rPr>
              <a:t>Encouragement</a:t>
            </a:r>
            <a:endParaRPr b="1" sz="1600">
              <a:solidFill>
                <a:srgbClr val="413FE0"/>
              </a:solidFill>
              <a:latin typeface="Kalam"/>
              <a:ea typeface="Kalam"/>
              <a:cs typeface="Kalam"/>
              <a:sym typeface="Kalam"/>
            </a:endParaRPr>
          </a:p>
          <a:p>
            <a:pPr indent="0" lvl="0" marL="0" rtl="0" algn="ctr">
              <a:spcBef>
                <a:spcPts val="0"/>
              </a:spcBef>
              <a:spcAft>
                <a:spcPts val="0"/>
              </a:spcAft>
              <a:buNone/>
            </a:pPr>
            <a:r>
              <a:t/>
            </a:r>
            <a:endParaRPr b="1" sz="1600">
              <a:latin typeface="Kalam"/>
              <a:ea typeface="Kalam"/>
              <a:cs typeface="Kalam"/>
              <a:sym typeface="Kalam"/>
            </a:endParaRPr>
          </a:p>
        </p:txBody>
      </p:sp>
      <p:sp>
        <p:nvSpPr>
          <p:cNvPr id="76" name="Google Shape;76;p13"/>
          <p:cNvSpPr txBox="1"/>
          <p:nvPr/>
        </p:nvSpPr>
        <p:spPr>
          <a:xfrm>
            <a:off x="5488225" y="5554738"/>
            <a:ext cx="1647900" cy="30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rgbClr val="30A448"/>
                </a:solidFill>
                <a:latin typeface="Kalam"/>
                <a:ea typeface="Kalam"/>
                <a:cs typeface="Kalam"/>
                <a:sym typeface="Kalam"/>
              </a:rPr>
              <a:t>Compliments</a:t>
            </a:r>
            <a:endParaRPr b="1" sz="1600">
              <a:solidFill>
                <a:srgbClr val="30A448"/>
              </a:solidFill>
              <a:latin typeface="Kalam"/>
              <a:ea typeface="Kalam"/>
              <a:cs typeface="Kalam"/>
              <a:sym typeface="Kalam"/>
            </a:endParaRPr>
          </a:p>
        </p:txBody>
      </p:sp>
      <p:sp>
        <p:nvSpPr>
          <p:cNvPr id="77" name="Google Shape;77;p13"/>
          <p:cNvSpPr txBox="1"/>
          <p:nvPr/>
        </p:nvSpPr>
        <p:spPr>
          <a:xfrm>
            <a:off x="5420100" y="6260500"/>
            <a:ext cx="1483500" cy="388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rgbClr val="00857D"/>
                </a:solidFill>
                <a:latin typeface="Kalam"/>
                <a:ea typeface="Kalam"/>
                <a:cs typeface="Kalam"/>
                <a:sym typeface="Kalam"/>
              </a:rPr>
              <a:t>Tone of voice</a:t>
            </a:r>
            <a:endParaRPr b="1" sz="1600">
              <a:solidFill>
                <a:srgbClr val="00857D"/>
              </a:solidFill>
              <a:latin typeface="Kalam"/>
              <a:ea typeface="Kalam"/>
              <a:cs typeface="Kalam"/>
              <a:sym typeface="Kalam"/>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