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58" r:id="rId2"/>
    <p:sldId id="260" r:id="rId3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4600"/>
  </p:normalViewPr>
  <p:slideViewPr>
    <p:cSldViewPr snapToGrid="0">
      <p:cViewPr>
        <p:scale>
          <a:sx n="100" d="100"/>
          <a:sy n="100" d="100"/>
        </p:scale>
        <p:origin x="1128" y="-3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896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D26529C-BB36-B779-A295-93A7594546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898558-2681-33E2-B89E-3BC345FBD2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9570BA-12F4-264D-A805-31DF77452CAB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8FC3FC-EEE3-DC8E-A7C6-C07A93BF6F2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1A830C-8C40-71C5-E3FA-0E9831E300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BEB78-7B07-D840-95C6-1DB86DBB9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05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8E9F2F-3BAC-7B41-85D7-B47B4A93DFED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DA712-873A-DF40-A5E1-48FB0CF87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49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Use “Arial” font size 7 for all text except headings. Use the TAB key to move between days for each week. CLICK next row to move to following week.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ADA712-873A-DF40-A5E1-48FB0CF87C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758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Use “Arial” font size 7 for all text except headings. Use the TAB key to move between days for each week. CLICK next row to move to following week.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ADA712-873A-DF40-A5E1-48FB0CF87CF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158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Breakfast M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3BCA6E85-459C-F44D-A79F-14383832C0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5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Lunch M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7DC6E3-7B3D-149D-2684-CB1DD038A7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955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052F6-2B70-8E42-BD12-A78141788F5A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8AE31-D1DB-CA4C-B31C-7EC3F66A2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74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0000@metzcorp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7E6DC3-B277-CB50-452F-DFEE774DB475}"/>
              </a:ext>
            </a:extLst>
          </p:cNvPr>
          <p:cNvSpPr txBox="1"/>
          <p:nvPr/>
        </p:nvSpPr>
        <p:spPr>
          <a:xfrm>
            <a:off x="321956" y="6903720"/>
            <a:ext cx="3208644" cy="60785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Your Team</a:t>
            </a:r>
          </a:p>
          <a:p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Bernie Kelly, General Manager</a:t>
            </a:r>
          </a:p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570.345.2731, </a:t>
            </a:r>
            <a:r>
              <a:rPr 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ext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 357</a:t>
            </a:r>
          </a:p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ma0000@metzcorp.com</a:t>
            </a:r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12C9C5-DFFE-DFD4-99B4-FECB96FD6648}"/>
              </a:ext>
            </a:extLst>
          </p:cNvPr>
          <p:cNvSpPr txBox="1"/>
          <p:nvPr/>
        </p:nvSpPr>
        <p:spPr>
          <a:xfrm>
            <a:off x="3760100" y="6903720"/>
            <a:ext cx="2672499" cy="607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Meal Prices</a:t>
            </a:r>
          </a:p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Student Breakfast		$0.00</a:t>
            </a:r>
          </a:p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Reduced Breakfast		$0.00</a:t>
            </a:r>
          </a:p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Faculty Breakfast		$2.85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C54C74-6B79-3EA0-7515-B2821C962CB5}"/>
              </a:ext>
            </a:extLst>
          </p:cNvPr>
          <p:cNvSpPr txBox="1"/>
          <p:nvPr/>
        </p:nvSpPr>
        <p:spPr>
          <a:xfrm>
            <a:off x="5943600" y="914400"/>
            <a:ext cx="1588076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00" b="1" dirty="0">
                <a:effectLst/>
                <a:latin typeface="Arial" panose="020B0604020202020204" pitchFamily="34" charset="0"/>
              </a:rPr>
              <a:t>What is a Meal?</a:t>
            </a:r>
            <a:endParaRPr lang="en-US" sz="1000" dirty="0">
              <a:effectLst/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Students must choose at least 3 of the 4 components available for the school breakfast price.</a:t>
            </a:r>
          </a:p>
          <a:p>
            <a:r>
              <a:rPr lang="en-US" sz="700" dirty="0">
                <a:effectLst/>
                <a:latin typeface="Arial" panose="020B0604020202020204" pitchFamily="34" charset="0"/>
              </a:rPr>
              <a:t>- Choice of Whole Grain</a:t>
            </a:r>
          </a:p>
          <a:p>
            <a:r>
              <a:rPr lang="en-US" sz="700" dirty="0">
                <a:effectLst/>
                <a:latin typeface="Arial" panose="020B0604020202020204" pitchFamily="34" charset="0"/>
              </a:rPr>
              <a:t>- Choice of Protein</a:t>
            </a:r>
          </a:p>
          <a:p>
            <a:r>
              <a:rPr lang="en-US" sz="700" dirty="0">
                <a:effectLst/>
                <a:latin typeface="Arial" panose="020B0604020202020204" pitchFamily="34" charset="0"/>
              </a:rPr>
              <a:t>- Choice of Fruit or Vegetable</a:t>
            </a:r>
          </a:p>
          <a:p>
            <a:pPr>
              <a:spcAft>
                <a:spcPts val="6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- Choice of Milk</a:t>
            </a:r>
          </a:p>
          <a:p>
            <a:pPr>
              <a:spcAft>
                <a:spcPts val="6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A minimum ½ cup serving of fruit </a:t>
            </a:r>
            <a:br>
              <a:rPr lang="en-US" sz="700" dirty="0">
                <a:effectLst/>
                <a:latin typeface="Arial" panose="020B0604020202020204" pitchFamily="34" charset="0"/>
              </a:rPr>
            </a:br>
            <a:r>
              <a:rPr lang="en-US" sz="700" dirty="0">
                <a:effectLst/>
                <a:latin typeface="Arial" panose="020B0604020202020204" pitchFamily="34" charset="0"/>
              </a:rPr>
              <a:t>or vegetable must accompany a reimbursable breakfast.</a:t>
            </a:r>
          </a:p>
          <a:p>
            <a:pPr>
              <a:spcBef>
                <a:spcPts val="600"/>
              </a:spcBef>
            </a:pPr>
            <a:r>
              <a:rPr lang="en-US" sz="800" b="1" dirty="0">
                <a:effectLst/>
                <a:latin typeface="Arial" panose="020B0604020202020204" pitchFamily="34" charset="0"/>
              </a:rPr>
              <a:t>Whole Grain Cereals </a:t>
            </a:r>
          </a:p>
          <a:p>
            <a:pPr>
              <a:spcAft>
                <a:spcPts val="300"/>
              </a:spcAft>
            </a:pPr>
            <a:r>
              <a:rPr lang="en-US" sz="7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(served with graham crackers)</a:t>
            </a:r>
          </a:p>
          <a:p>
            <a:pPr>
              <a:spcAft>
                <a:spcPts val="6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Cinnamon Toast Crunch, </a:t>
            </a:r>
            <a:r>
              <a:rPr lang="en-US" sz="700" dirty="0" err="1">
                <a:effectLst/>
                <a:latin typeface="Arial" panose="020B0604020202020204" pitchFamily="34" charset="0"/>
              </a:rPr>
              <a:t>Trix</a:t>
            </a:r>
            <a:r>
              <a:rPr lang="en-US" sz="700" dirty="0">
                <a:effectLst/>
                <a:latin typeface="Arial" panose="020B0604020202020204" pitchFamily="34" charset="0"/>
              </a:rPr>
              <a:t>, Cocoa Puffs, Lucky Charms, </a:t>
            </a:r>
            <a:br>
              <a:rPr lang="en-US" sz="700" dirty="0">
                <a:effectLst/>
                <a:latin typeface="Arial" panose="020B0604020202020204" pitchFamily="34" charset="0"/>
              </a:rPr>
            </a:br>
            <a:r>
              <a:rPr lang="en-US" sz="700" dirty="0">
                <a:latin typeface="Arial" panose="020B0604020202020204" pitchFamily="34" charset="0"/>
              </a:rPr>
              <a:t>Froot Loops, Cheerios</a:t>
            </a:r>
            <a:endParaRPr lang="en-US" sz="700" dirty="0">
              <a:effectLst/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800" b="1" dirty="0">
                <a:effectLst/>
                <a:latin typeface="Arial" panose="020B0604020202020204" pitchFamily="34" charset="0"/>
              </a:rPr>
              <a:t>Choice of Fruit</a:t>
            </a:r>
            <a:endParaRPr lang="en-US" sz="800" dirty="0">
              <a:effectLst/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Seasonal fresh fruits, canned fruit in light syrup, 100% fruit juice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800" b="1" dirty="0">
                <a:effectLst/>
                <a:latin typeface="Arial" panose="020B0604020202020204" pitchFamily="34" charset="0"/>
              </a:rPr>
              <a:t>Choice of Milk</a:t>
            </a:r>
            <a:endParaRPr lang="en-US" sz="800" dirty="0">
              <a:effectLst/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1% white, fat-free white, fat-free chocolate, fat-free vanilla, fat-free strawberry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513AA4-97CC-B563-E038-DA31B870CDDB}"/>
              </a:ext>
            </a:extLst>
          </p:cNvPr>
          <p:cNvSpPr txBox="1"/>
          <p:nvPr/>
        </p:nvSpPr>
        <p:spPr>
          <a:xfrm>
            <a:off x="230330" y="347446"/>
            <a:ext cx="36558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Pine Grove Area School District 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High School Breakfast Menu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002AB3-B02E-679E-967D-85A2BB854FAB}"/>
              </a:ext>
            </a:extLst>
          </p:cNvPr>
          <p:cNvSpPr txBox="1"/>
          <p:nvPr/>
        </p:nvSpPr>
        <p:spPr>
          <a:xfrm>
            <a:off x="5943600" y="5942365"/>
            <a:ext cx="1598470" cy="915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7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(V) Vegetarian</a:t>
            </a:r>
          </a:p>
          <a:p>
            <a:pPr algn="l">
              <a:spcAft>
                <a:spcPts val="300"/>
              </a:spcAft>
            </a:pPr>
            <a:r>
              <a:rPr lang="en-US" sz="7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These items do not contain meat, poultry, or seafood, but may contain dairy and/or egg</a:t>
            </a:r>
          </a:p>
          <a:p>
            <a:pPr algn="l"/>
            <a:r>
              <a:rPr lang="en-US" sz="7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(VG) Vegan </a:t>
            </a:r>
          </a:p>
          <a:p>
            <a:pPr algn="l"/>
            <a:r>
              <a:rPr lang="en-US" sz="7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These items do not contain any animal products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8D75083-DEEE-624E-0DE9-27BF90D872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695537"/>
              </p:ext>
            </p:extLst>
          </p:nvPr>
        </p:nvGraphicFramePr>
        <p:xfrm>
          <a:off x="228600" y="1188720"/>
          <a:ext cx="5713270" cy="1115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654">
                  <a:extLst>
                    <a:ext uri="{9D8B030D-6E8A-4147-A177-3AD203B41FA5}">
                      <a16:colId xmlns:a16="http://schemas.microsoft.com/office/drawing/2014/main" val="823824092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18463050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633179445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88390227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417446322"/>
                    </a:ext>
                  </a:extLst>
                </a:gridCol>
              </a:tblGrid>
              <a:tr h="109728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953956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67072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52146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2675E31-5209-14F8-9B36-5C2016ABA7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47494"/>
              </p:ext>
            </p:extLst>
          </p:nvPr>
        </p:nvGraphicFramePr>
        <p:xfrm>
          <a:off x="228600" y="2331720"/>
          <a:ext cx="5713270" cy="1115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654">
                  <a:extLst>
                    <a:ext uri="{9D8B030D-6E8A-4147-A177-3AD203B41FA5}">
                      <a16:colId xmlns:a16="http://schemas.microsoft.com/office/drawing/2014/main" val="823824092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18463050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633179445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88390227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417446322"/>
                    </a:ext>
                  </a:extLst>
                </a:gridCol>
              </a:tblGrid>
              <a:tr h="109728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009191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67072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52146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9CA7B0A-8878-FDC0-1FAB-658CF111FA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606204"/>
              </p:ext>
            </p:extLst>
          </p:nvPr>
        </p:nvGraphicFramePr>
        <p:xfrm>
          <a:off x="228600" y="3474720"/>
          <a:ext cx="5713270" cy="1115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654">
                  <a:extLst>
                    <a:ext uri="{9D8B030D-6E8A-4147-A177-3AD203B41FA5}">
                      <a16:colId xmlns:a16="http://schemas.microsoft.com/office/drawing/2014/main" val="823824092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18463050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633179445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88390227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417446322"/>
                    </a:ext>
                  </a:extLst>
                </a:gridCol>
              </a:tblGrid>
              <a:tr h="109728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642987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67072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521463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8D233E3-F513-FB05-4867-52193226C9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240143"/>
              </p:ext>
            </p:extLst>
          </p:nvPr>
        </p:nvGraphicFramePr>
        <p:xfrm>
          <a:off x="228600" y="4617720"/>
          <a:ext cx="5713270" cy="1115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654">
                  <a:extLst>
                    <a:ext uri="{9D8B030D-6E8A-4147-A177-3AD203B41FA5}">
                      <a16:colId xmlns:a16="http://schemas.microsoft.com/office/drawing/2014/main" val="823824092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18463050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633179445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88390227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417446322"/>
                    </a:ext>
                  </a:extLst>
                </a:gridCol>
              </a:tblGrid>
              <a:tr h="109728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150203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67072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52146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AB3A296-8314-0CD1-774D-D8A3459022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267276"/>
              </p:ext>
            </p:extLst>
          </p:nvPr>
        </p:nvGraphicFramePr>
        <p:xfrm>
          <a:off x="228600" y="5836920"/>
          <a:ext cx="5713270" cy="1115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654">
                  <a:extLst>
                    <a:ext uri="{9D8B030D-6E8A-4147-A177-3AD203B41FA5}">
                      <a16:colId xmlns:a16="http://schemas.microsoft.com/office/drawing/2014/main" val="823824092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18463050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633179445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88390227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417446322"/>
                    </a:ext>
                  </a:extLst>
                </a:gridCol>
              </a:tblGrid>
              <a:tr h="109728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332194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Breakfast Pizza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Breakfast Pizza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Croissant Sandwich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Sausage and Egg Wrap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 SCHOOL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67072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Assorted Cereals </a:t>
                      </a:r>
                      <a:b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 Toast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Assorted Cereals </a:t>
                      </a:r>
                      <a:b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 Toast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Assorted Cereals </a:t>
                      </a:r>
                      <a:b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 Toast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Assorted Cereals </a:t>
                      </a:r>
                      <a:b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 Toast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5214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9431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DEBE8AF-F506-E070-E7E1-7E29FDEC1FB5}"/>
              </a:ext>
            </a:extLst>
          </p:cNvPr>
          <p:cNvSpPr txBox="1"/>
          <p:nvPr/>
        </p:nvSpPr>
        <p:spPr>
          <a:xfrm>
            <a:off x="230330" y="347446"/>
            <a:ext cx="36558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Pine Grove School District</a:t>
            </a:r>
          </a:p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High School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Lunch Menu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A3B033-1A7F-5FCA-336F-9C53E68F0C68}"/>
              </a:ext>
            </a:extLst>
          </p:cNvPr>
          <p:cNvSpPr txBox="1"/>
          <p:nvPr/>
        </p:nvSpPr>
        <p:spPr>
          <a:xfrm>
            <a:off x="746975" y="5421572"/>
            <a:ext cx="5196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Pasta!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Choice of two daily pastas, alternating daily sauces, fresh baked breads, </a:t>
            </a:r>
            <a:b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fresh bruschetta, and herbed parmesan cheese. Customizable for (V)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2796EF-FB23-777B-5FD0-D42C3953583D}"/>
              </a:ext>
            </a:extLst>
          </p:cNvPr>
          <p:cNvSpPr txBox="1"/>
          <p:nvPr/>
        </p:nvSpPr>
        <p:spPr>
          <a:xfrm>
            <a:off x="746975" y="6853362"/>
            <a:ext cx="5196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Poblano’s Mex-American!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Choice of soft- or hard-shell tortillas, tortilla chips, seasoned beef, chicken, pork, and</a:t>
            </a:r>
            <a:b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nacho cheese, topped with ranch refried beans, rice, Mexicali corn, and a variety of salsas. Customizable for (V)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D1D13F-7228-30A5-821E-B2F189D7280B}"/>
              </a:ext>
            </a:extLst>
          </p:cNvPr>
          <p:cNvSpPr txBox="1"/>
          <p:nvPr/>
        </p:nvSpPr>
        <p:spPr>
          <a:xfrm>
            <a:off x="321956" y="8340620"/>
            <a:ext cx="3286217" cy="60785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Your Team</a:t>
            </a:r>
          </a:p>
          <a:p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Bernie Kelly, General Manager</a:t>
            </a:r>
          </a:p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570.345.2731, </a:t>
            </a:r>
            <a:r>
              <a:rPr 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ext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 357</a:t>
            </a:r>
          </a:p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Bkelly@pgasd.com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251A23-A0AD-F293-E0F2-2B5B02F0B517}"/>
              </a:ext>
            </a:extLst>
          </p:cNvPr>
          <p:cNvSpPr txBox="1"/>
          <p:nvPr/>
        </p:nvSpPr>
        <p:spPr>
          <a:xfrm>
            <a:off x="3760100" y="8340619"/>
            <a:ext cx="2672499" cy="607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Meal Prices</a:t>
            </a:r>
          </a:p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Student Lunch		$2.75</a:t>
            </a:r>
          </a:p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Reduced Lunch		$0.00</a:t>
            </a:r>
          </a:p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Faculty Lunch		$4.00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71515B-D12A-A17F-C029-4C39ADFB814F}"/>
              </a:ext>
            </a:extLst>
          </p:cNvPr>
          <p:cNvSpPr txBox="1"/>
          <p:nvPr/>
        </p:nvSpPr>
        <p:spPr>
          <a:xfrm>
            <a:off x="5943600" y="914400"/>
            <a:ext cx="1588076" cy="4439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00" b="1" dirty="0">
                <a:effectLst/>
                <a:latin typeface="Arial" panose="020B0604020202020204" pitchFamily="34" charset="0"/>
              </a:rPr>
              <a:t>What is a Meal?</a:t>
            </a:r>
            <a:endParaRPr lang="en-US" sz="1000" dirty="0">
              <a:effectLst/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Students must choose at least 3 of the 5 components available for the school lunch price.</a:t>
            </a:r>
          </a:p>
          <a:p>
            <a:r>
              <a:rPr lang="en-US" sz="700" dirty="0">
                <a:effectLst/>
                <a:latin typeface="Arial" panose="020B0604020202020204" pitchFamily="34" charset="0"/>
              </a:rPr>
              <a:t>- Choice of Whole Grain</a:t>
            </a:r>
          </a:p>
          <a:p>
            <a:r>
              <a:rPr lang="en-US" sz="700" dirty="0">
                <a:effectLst/>
                <a:latin typeface="Arial" panose="020B0604020202020204" pitchFamily="34" charset="0"/>
              </a:rPr>
              <a:t>- Choice of Protein</a:t>
            </a:r>
          </a:p>
          <a:p>
            <a:r>
              <a:rPr lang="en-US" sz="700" dirty="0">
                <a:effectLst/>
                <a:latin typeface="Arial" panose="020B0604020202020204" pitchFamily="34" charset="0"/>
              </a:rPr>
              <a:t>- Choice of Vegetable </a:t>
            </a:r>
          </a:p>
          <a:p>
            <a:r>
              <a:rPr lang="en-US" sz="700" dirty="0">
                <a:effectLst/>
                <a:latin typeface="Arial" panose="020B0604020202020204" pitchFamily="34" charset="0"/>
              </a:rPr>
              <a:t>- Choice of Fruit</a:t>
            </a:r>
          </a:p>
          <a:p>
            <a:pPr>
              <a:spcAft>
                <a:spcPts val="6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- Choice of Milk</a:t>
            </a:r>
          </a:p>
          <a:p>
            <a:pPr>
              <a:spcAft>
                <a:spcPts val="6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A minimum ½ cup serving of fruit </a:t>
            </a:r>
            <a:br>
              <a:rPr lang="en-US" sz="700" dirty="0">
                <a:effectLst/>
                <a:latin typeface="Arial" panose="020B0604020202020204" pitchFamily="34" charset="0"/>
              </a:rPr>
            </a:br>
            <a:r>
              <a:rPr lang="en-US" sz="700" dirty="0">
                <a:effectLst/>
                <a:latin typeface="Arial" panose="020B0604020202020204" pitchFamily="34" charset="0"/>
              </a:rPr>
              <a:t>or vegetable must accompany a reimbursable lunch.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800" b="1" dirty="0">
                <a:effectLst/>
                <a:latin typeface="Arial" panose="020B0604020202020204" pitchFamily="34" charset="0"/>
              </a:rPr>
              <a:t>Choice of Vegetable</a:t>
            </a:r>
            <a:endParaRPr lang="en-US" sz="800" dirty="0">
              <a:effectLst/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Hot vegetable, leafy salad, composed bean salad, seasonal fresh vegetables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800" b="1" dirty="0">
                <a:effectLst/>
                <a:latin typeface="Arial" panose="020B0604020202020204" pitchFamily="34" charset="0"/>
              </a:rPr>
              <a:t>Choice of Fruit</a:t>
            </a:r>
            <a:endParaRPr lang="en-US" sz="800" dirty="0">
              <a:effectLst/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Seasonal fresh fruits, canned fruit in light syrup, 100% fruit juice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800" b="1" dirty="0">
                <a:effectLst/>
                <a:latin typeface="Arial" panose="020B0604020202020204" pitchFamily="34" charset="0"/>
              </a:rPr>
              <a:t>Choice of Milk</a:t>
            </a:r>
            <a:endParaRPr lang="en-US" sz="800" dirty="0">
              <a:effectLst/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1% white, fat-free white, fat-free chocolate, fat-free vanilla, fat-free strawberry</a:t>
            </a:r>
          </a:p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US" sz="1000" b="1" dirty="0">
                <a:effectLst/>
                <a:latin typeface="Arial" panose="020B0604020202020204" pitchFamily="34" charset="0"/>
              </a:rPr>
              <a:t>Daily Alternates</a:t>
            </a:r>
            <a:endParaRPr lang="en-US" sz="1000" dirty="0">
              <a:effectLst/>
              <a:latin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Fresh Entree Salad of the Week </a:t>
            </a:r>
          </a:p>
          <a:p>
            <a:pPr>
              <a:spcAft>
                <a:spcPts val="3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Craveables</a:t>
            </a:r>
          </a:p>
          <a:p>
            <a:pPr>
              <a:spcAft>
                <a:spcPts val="3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Weekly Cold Cut Sandwiches &amp; Wraps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F2C3C4A-8FD8-1A27-9B57-2EF61A4D191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73449" y="5452230"/>
            <a:ext cx="575417" cy="2464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1C73A8-4FE6-BAF6-CB69-D609C38C3F15}"/>
              </a:ext>
            </a:extLst>
          </p:cNvPr>
          <p:cNvSpPr txBox="1"/>
          <p:nvPr/>
        </p:nvSpPr>
        <p:spPr>
          <a:xfrm>
            <a:off x="5943600" y="7406640"/>
            <a:ext cx="1598470" cy="915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7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(V) Vegetarian</a:t>
            </a:r>
          </a:p>
          <a:p>
            <a:pPr algn="l">
              <a:spcAft>
                <a:spcPts val="300"/>
              </a:spcAft>
            </a:pPr>
            <a:r>
              <a:rPr lang="en-US" sz="7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These items do not contain meat, poultry, or seafood, but may contain dairy and/or egg</a:t>
            </a:r>
          </a:p>
          <a:p>
            <a:pPr algn="l"/>
            <a:r>
              <a:rPr lang="en-US" sz="7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(VG) Vegan </a:t>
            </a:r>
          </a:p>
          <a:p>
            <a:pPr algn="l"/>
            <a:r>
              <a:rPr lang="en-US" sz="7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These items do not contain any animal products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BD600BF-4DD8-F17F-575F-F5FDC2AAD8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553444"/>
              </p:ext>
            </p:extLst>
          </p:nvPr>
        </p:nvGraphicFramePr>
        <p:xfrm>
          <a:off x="230330" y="1463040"/>
          <a:ext cx="5713270" cy="1115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654">
                  <a:extLst>
                    <a:ext uri="{9D8B030D-6E8A-4147-A177-3AD203B41FA5}">
                      <a16:colId xmlns:a16="http://schemas.microsoft.com/office/drawing/2014/main" val="823824092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18463050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633179445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88390227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417446322"/>
                    </a:ext>
                  </a:extLst>
                </a:gridCol>
              </a:tblGrid>
              <a:tr h="109728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63405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6707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52146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8DC8E24-33F8-886D-50B8-F056969F79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989946"/>
              </p:ext>
            </p:extLst>
          </p:nvPr>
        </p:nvGraphicFramePr>
        <p:xfrm>
          <a:off x="230330" y="2880360"/>
          <a:ext cx="5713270" cy="1115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654">
                  <a:extLst>
                    <a:ext uri="{9D8B030D-6E8A-4147-A177-3AD203B41FA5}">
                      <a16:colId xmlns:a16="http://schemas.microsoft.com/office/drawing/2014/main" val="823824092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18463050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633179445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88390227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417446322"/>
                    </a:ext>
                  </a:extLst>
                </a:gridCol>
              </a:tblGrid>
              <a:tr h="109728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63405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6707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52146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C5D0CA3-4D31-42EA-2566-7FE1D44637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143260"/>
              </p:ext>
            </p:extLst>
          </p:nvPr>
        </p:nvGraphicFramePr>
        <p:xfrm>
          <a:off x="230330" y="4325112"/>
          <a:ext cx="5713270" cy="1115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654">
                  <a:extLst>
                    <a:ext uri="{9D8B030D-6E8A-4147-A177-3AD203B41FA5}">
                      <a16:colId xmlns:a16="http://schemas.microsoft.com/office/drawing/2014/main" val="823824092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18463050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633179445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88390227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417446322"/>
                    </a:ext>
                  </a:extLst>
                </a:gridCol>
              </a:tblGrid>
              <a:tr h="109728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63405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6707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52146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21B2229-C27A-81C1-2733-2829893EC2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328910"/>
              </p:ext>
            </p:extLst>
          </p:nvPr>
        </p:nvGraphicFramePr>
        <p:xfrm>
          <a:off x="230330" y="5760720"/>
          <a:ext cx="5713270" cy="1115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654">
                  <a:extLst>
                    <a:ext uri="{9D8B030D-6E8A-4147-A177-3AD203B41FA5}">
                      <a16:colId xmlns:a16="http://schemas.microsoft.com/office/drawing/2014/main" val="823824092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18463050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633179445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88390227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417446322"/>
                    </a:ext>
                  </a:extLst>
                </a:gridCol>
              </a:tblGrid>
              <a:tr h="109728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63405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6707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52146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8B28882-278A-369A-320F-1F48F41274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924774"/>
              </p:ext>
            </p:extLst>
          </p:nvPr>
        </p:nvGraphicFramePr>
        <p:xfrm>
          <a:off x="230330" y="7178040"/>
          <a:ext cx="5713270" cy="1115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654">
                  <a:extLst>
                    <a:ext uri="{9D8B030D-6E8A-4147-A177-3AD203B41FA5}">
                      <a16:colId xmlns:a16="http://schemas.microsoft.com/office/drawing/2014/main" val="823824092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18463050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633179445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88390227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417446322"/>
                    </a:ext>
                  </a:extLst>
                </a:gridCol>
              </a:tblGrid>
              <a:tr h="109728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63405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Pizza Sticks 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Sweet &amp; Sour Chicken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Chicken Patty on a Roll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Spaghetti with Garlic Bread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Pierogi Meal 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 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Hot Dog on a Roll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General Tso Chicken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Rib A Que on a Roll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 School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6707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FEATURED VEGGIES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Steamed Rice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Fresh Celery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FEATURED VEGGIES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Fresh Salad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Fresh Pepper Strips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FEATURED VEGGIES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Tator</a:t>
                      </a: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Tots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Fresh Broccoli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FEATURED VEGGIES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Steamed Rice 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Fresh Cauliflower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521463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BB5DBD01-D111-0902-6170-A86EC7231F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73449" y="6883610"/>
            <a:ext cx="575417" cy="24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300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1591</TotalTime>
  <Words>693</Words>
  <Application>Microsoft Office PowerPoint</Application>
  <PresentationFormat>Custom</PresentationFormat>
  <Paragraphs>146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Katrina Joyce</dc:creator>
  <cp:keywords/>
  <dc:description/>
  <cp:lastModifiedBy>Bernie Kelly</cp:lastModifiedBy>
  <cp:revision>162</cp:revision>
  <cp:lastPrinted>2024-06-12T14:09:15Z</cp:lastPrinted>
  <dcterms:created xsi:type="dcterms:W3CDTF">2024-05-02T17:25:29Z</dcterms:created>
  <dcterms:modified xsi:type="dcterms:W3CDTF">2025-07-31T13:29:40Z</dcterms:modified>
  <cp:category/>
</cp:coreProperties>
</file>