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058400" cx="7772400"/>
  <p:notesSz cx="6858000" cy="9144000"/>
  <p:embeddedFontLst>
    <p:embeddedFont>
      <p:font typeface="Rubik Medium"/>
      <p:regular r:id="rId7"/>
      <p:bold r:id="rId8"/>
      <p:italic r:id="rId9"/>
      <p:boldItalic r:id="rId10"/>
    </p:embeddedFont>
    <p:embeddedFont>
      <p:font typeface="Lato"/>
      <p:regular r:id="rId11"/>
      <p:bold r:id="rId12"/>
      <p:italic r:id="rId13"/>
      <p:boldItalic r:id="rId14"/>
    </p:embeddedFont>
    <p:embeddedFont>
      <p:font typeface="Rubik"/>
      <p:regular r:id="rId15"/>
      <p:bold r:id="rId16"/>
      <p:italic r:id="rId17"/>
      <p:boldItalic r:id="rId18"/>
    </p:embeddedFont>
    <p:embeddedFont>
      <p:font typeface="Kalam"/>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Kalam-bold.fntdata"/><Relationship Id="rId11" Type="http://schemas.openxmlformats.org/officeDocument/2006/relationships/font" Target="fonts/Lato-regular.fntdata"/><Relationship Id="rId10" Type="http://schemas.openxmlformats.org/officeDocument/2006/relationships/font" Target="fonts/RubikMedium-boldItalic.fntdata"/><Relationship Id="rId13" Type="http://schemas.openxmlformats.org/officeDocument/2006/relationships/font" Target="fonts/Lato-italic.fntdata"/><Relationship Id="rId12"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ubikMedium-italic.fntdata"/><Relationship Id="rId15" Type="http://schemas.openxmlformats.org/officeDocument/2006/relationships/font" Target="fonts/Rubik-regular.fntdata"/><Relationship Id="rId14" Type="http://schemas.openxmlformats.org/officeDocument/2006/relationships/font" Target="fonts/Lato-boldItalic.fntdata"/><Relationship Id="rId17" Type="http://schemas.openxmlformats.org/officeDocument/2006/relationships/font" Target="fonts/Rubik-italic.fntdata"/><Relationship Id="rId16" Type="http://schemas.openxmlformats.org/officeDocument/2006/relationships/font" Target="fonts/Rubik-bold.fntdata"/><Relationship Id="rId5" Type="http://schemas.openxmlformats.org/officeDocument/2006/relationships/notesMaster" Target="notesMasters/notesMaster1.xml"/><Relationship Id="rId19" Type="http://schemas.openxmlformats.org/officeDocument/2006/relationships/font" Target="fonts/Kalam-regular.fntdata"/><Relationship Id="rId6" Type="http://schemas.openxmlformats.org/officeDocument/2006/relationships/slide" Target="slides/slide1.xml"/><Relationship Id="rId18" Type="http://schemas.openxmlformats.org/officeDocument/2006/relationships/font" Target="fonts/Rubik-boldItalic.fntdata"/><Relationship Id="rId7" Type="http://schemas.openxmlformats.org/officeDocument/2006/relationships/font" Target="fonts/RubikMedium-regular.fntdata"/><Relationship Id="rId8" Type="http://schemas.openxmlformats.org/officeDocument/2006/relationships/font" Target="fonts/RubikMedium-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a2f26f36e_4_3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a2f26f36e_4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10" Type="http://schemas.openxmlformats.org/officeDocument/2006/relationships/image" Target="../media/image2.png"/><Relationship Id="rId9" Type="http://schemas.openxmlformats.org/officeDocument/2006/relationships/image" Target="../media/image7.png"/><Relationship Id="rId5" Type="http://schemas.openxmlformats.org/officeDocument/2006/relationships/image" Target="../media/image4.png"/><Relationship Id="rId6" Type="http://schemas.openxmlformats.org/officeDocument/2006/relationships/hyperlink" Target="http://www.commonsense.org/cyberbullying-tips-for-families" TargetMode="External"/><Relationship Id="rId7" Type="http://schemas.openxmlformats.org/officeDocument/2006/relationships/image" Target="../media/image5.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1332"/>
          <a:stretch/>
        </p:blipFill>
        <p:spPr>
          <a:xfrm>
            <a:off x="5417625" y="315200"/>
            <a:ext cx="1970775" cy="1944569"/>
          </a:xfrm>
          <a:prstGeom prst="rect">
            <a:avLst/>
          </a:prstGeom>
          <a:noFill/>
          <a:ln>
            <a:noFill/>
          </a:ln>
        </p:spPr>
      </p:pic>
      <p:sp>
        <p:nvSpPr>
          <p:cNvPr id="55" name="Google Shape;55;p13"/>
          <p:cNvSpPr txBox="1"/>
          <p:nvPr/>
        </p:nvSpPr>
        <p:spPr>
          <a:xfrm>
            <a:off x="377700" y="640100"/>
            <a:ext cx="5138400" cy="649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600"/>
              </a:spcAft>
              <a:buClr>
                <a:schemeClr val="dk1"/>
              </a:buClr>
              <a:buSzPts val="1100"/>
              <a:buFont typeface="Arial"/>
              <a:buNone/>
            </a:pPr>
            <a:r>
              <a:rPr lang="en" sz="2600">
                <a:solidFill>
                  <a:srgbClr val="683FF2"/>
                </a:solidFill>
                <a:latin typeface="Rubik"/>
                <a:ea typeface="Rubik"/>
                <a:cs typeface="Rubik"/>
                <a:sym typeface="Rubik"/>
              </a:rPr>
              <a:t>Cyberbullying, Digital Drama, </a:t>
            </a:r>
            <a:br>
              <a:rPr lang="en" sz="2600">
                <a:solidFill>
                  <a:srgbClr val="683FF2"/>
                </a:solidFill>
                <a:latin typeface="Rubik"/>
                <a:ea typeface="Rubik"/>
                <a:cs typeface="Rubik"/>
                <a:sym typeface="Rubik"/>
              </a:rPr>
            </a:br>
            <a:r>
              <a:rPr lang="en" sz="2600">
                <a:solidFill>
                  <a:srgbClr val="683FF2"/>
                </a:solidFill>
                <a:latin typeface="Rubik"/>
                <a:ea typeface="Rubik"/>
                <a:cs typeface="Rubik"/>
                <a:sym typeface="Rubik"/>
              </a:rPr>
              <a:t>&amp; Hate Speech</a:t>
            </a:r>
            <a:endParaRPr sz="2600">
              <a:solidFill>
                <a:srgbClr val="683FF2"/>
              </a:solidFill>
              <a:latin typeface="Rubik"/>
              <a:ea typeface="Rubik"/>
              <a:cs typeface="Rubik"/>
              <a:sym typeface="Rubik"/>
            </a:endParaRPr>
          </a:p>
        </p:txBody>
      </p:sp>
      <p:pic>
        <p:nvPicPr>
          <p:cNvPr id="56" name="Google Shape;56;p13"/>
          <p:cNvPicPr preferRelativeResize="0"/>
          <p:nvPr/>
        </p:nvPicPr>
        <p:blipFill rotWithShape="1">
          <a:blip r:embed="rId4">
            <a:alphaModFix/>
          </a:blip>
          <a:srcRect b="0" l="0" r="0" t="0"/>
          <a:stretch/>
        </p:blipFill>
        <p:spPr>
          <a:xfrm rot="6625812">
            <a:off x="4802806" y="650958"/>
            <a:ext cx="237667" cy="308785"/>
          </a:xfrm>
          <a:prstGeom prst="rect">
            <a:avLst/>
          </a:prstGeom>
          <a:noFill/>
          <a:ln>
            <a:noFill/>
          </a:ln>
        </p:spPr>
      </p:pic>
      <p:sp>
        <p:nvSpPr>
          <p:cNvPr id="57" name="Google Shape;57;p13"/>
          <p:cNvSpPr/>
          <p:nvPr/>
        </p:nvSpPr>
        <p:spPr>
          <a:xfrm>
            <a:off x="304800" y="4901500"/>
            <a:ext cx="7181700" cy="3577800"/>
          </a:xfrm>
          <a:prstGeom prst="rect">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txBox="1"/>
          <p:nvPr/>
        </p:nvSpPr>
        <p:spPr>
          <a:xfrm>
            <a:off x="377700" y="4990773"/>
            <a:ext cx="6995700" cy="52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latin typeface="Kalam"/>
                <a:ea typeface="Kalam"/>
                <a:cs typeface="Kalam"/>
                <a:sym typeface="Kalam"/>
              </a:rPr>
              <a:t>     </a:t>
            </a:r>
            <a:r>
              <a:rPr lang="en">
                <a:latin typeface="Rubik Medium"/>
                <a:ea typeface="Rubik Medium"/>
                <a:cs typeface="Rubik Medium"/>
                <a:sym typeface="Rubik Medium"/>
              </a:rPr>
              <a:t>Activity</a:t>
            </a:r>
            <a:endParaRPr>
              <a:latin typeface="Rubik Medium"/>
              <a:ea typeface="Rubik Medium"/>
              <a:cs typeface="Rubik Medium"/>
              <a:sym typeface="Rubik Medium"/>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Lato"/>
                <a:ea typeface="Lato"/>
                <a:cs typeface="Lato"/>
                <a:sym typeface="Lato"/>
              </a:rPr>
              <a:t>Read aloud, step by step</a:t>
            </a:r>
            <a:r>
              <a:rPr lang="en" sz="1200">
                <a:solidFill>
                  <a:schemeClr val="dk1"/>
                </a:solidFill>
                <a:latin typeface="Lato"/>
                <a:ea typeface="Lato"/>
                <a:cs typeface="Lato"/>
                <a:sym typeface="Lato"/>
              </a:rPr>
              <a:t>:</a:t>
            </a:r>
            <a:endParaRPr/>
          </a:p>
        </p:txBody>
      </p:sp>
      <p:pic>
        <p:nvPicPr>
          <p:cNvPr id="59" name="Google Shape;59;p13"/>
          <p:cNvPicPr preferRelativeResize="0"/>
          <p:nvPr/>
        </p:nvPicPr>
        <p:blipFill rotWithShape="1">
          <a:blip r:embed="rId5">
            <a:alphaModFix/>
          </a:blip>
          <a:srcRect b="0" l="357" r="357" t="0"/>
          <a:stretch/>
        </p:blipFill>
        <p:spPr>
          <a:xfrm>
            <a:off x="7048950" y="9594700"/>
            <a:ext cx="485775" cy="171450"/>
          </a:xfrm>
          <a:prstGeom prst="rect">
            <a:avLst/>
          </a:prstGeom>
          <a:noFill/>
          <a:ln>
            <a:noFill/>
          </a:ln>
        </p:spPr>
      </p:pic>
      <p:sp>
        <p:nvSpPr>
          <p:cNvPr id="60" name="Google Shape;60;p13"/>
          <p:cNvSpPr txBox="1"/>
          <p:nvPr/>
        </p:nvSpPr>
        <p:spPr>
          <a:xfrm>
            <a:off x="3643825" y="9416875"/>
            <a:ext cx="3355800" cy="5271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sz="800">
                <a:solidFill>
                  <a:srgbClr val="999999"/>
                </a:solidFill>
                <a:latin typeface="Lato"/>
                <a:ea typeface="Lato"/>
                <a:cs typeface="Lato"/>
                <a:sym typeface="Lato"/>
              </a:rPr>
              <a:t>commonsense.org/education</a:t>
            </a:r>
            <a:r>
              <a:rPr lang="en" sz="800">
                <a:solidFill>
                  <a:srgbClr val="999999"/>
                </a:solidFill>
                <a:latin typeface="Lato"/>
                <a:ea typeface="Lato"/>
                <a:cs typeface="Lato"/>
                <a:sym typeface="Lato"/>
              </a:rPr>
              <a:t> </a:t>
            </a:r>
            <a:endParaRPr sz="600">
              <a:solidFill>
                <a:srgbClr val="999999"/>
              </a:solidFill>
              <a:latin typeface="Lato"/>
              <a:ea typeface="Lato"/>
              <a:cs typeface="Lato"/>
              <a:sym typeface="Lato"/>
            </a:endParaRPr>
          </a:p>
          <a:p>
            <a:pPr indent="0" lvl="0" marL="0" rtl="0" algn="r">
              <a:spcBef>
                <a:spcPts val="0"/>
              </a:spcBef>
              <a:spcAft>
                <a:spcPts val="0"/>
              </a:spcAft>
              <a:buNone/>
            </a:pPr>
            <a:r>
              <a:rPr lang="en" sz="700">
                <a:solidFill>
                  <a:srgbClr val="999999"/>
                </a:solidFill>
                <a:highlight>
                  <a:srgbClr val="FFFFFF"/>
                </a:highlight>
                <a:latin typeface="Lato"/>
                <a:ea typeface="Lato"/>
                <a:cs typeface="Lato"/>
                <a:sym typeface="Lato"/>
              </a:rPr>
              <a:t>Shareable with attribution for noncommercial use. Remixing is permitted.</a:t>
            </a:r>
            <a:endParaRPr/>
          </a:p>
        </p:txBody>
      </p:sp>
      <p:sp>
        <p:nvSpPr>
          <p:cNvPr id="61" name="Google Shape;61;p13"/>
          <p:cNvSpPr txBox="1"/>
          <p:nvPr/>
        </p:nvSpPr>
        <p:spPr>
          <a:xfrm>
            <a:off x="377700" y="391400"/>
            <a:ext cx="4127700" cy="30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000">
                <a:solidFill>
                  <a:schemeClr val="dk1"/>
                </a:solidFill>
                <a:latin typeface="Lato"/>
                <a:ea typeface="Lato"/>
                <a:cs typeface="Lato"/>
                <a:sym typeface="Lato"/>
              </a:rPr>
              <a:t>GRADES 3–5: DIGITAL </a:t>
            </a:r>
            <a:r>
              <a:rPr b="1" lang="en" sz="1000">
                <a:solidFill>
                  <a:schemeClr val="dk1"/>
                </a:solidFill>
                <a:latin typeface="Lato"/>
                <a:ea typeface="Lato"/>
                <a:cs typeface="Lato"/>
                <a:sym typeface="Lato"/>
              </a:rPr>
              <a:t>CITIZENSHIP</a:t>
            </a:r>
            <a:r>
              <a:rPr b="1" lang="en" sz="1000">
                <a:solidFill>
                  <a:schemeClr val="dk1"/>
                </a:solidFill>
                <a:latin typeface="Lato"/>
                <a:ea typeface="Lato"/>
                <a:cs typeface="Lato"/>
                <a:sym typeface="Lato"/>
              </a:rPr>
              <a:t> </a:t>
            </a:r>
            <a:r>
              <a:rPr b="1" lang="en" sz="1000">
                <a:solidFill>
                  <a:schemeClr val="dk1"/>
                </a:solidFill>
                <a:latin typeface="Lato"/>
                <a:ea typeface="Lato"/>
                <a:cs typeface="Lato"/>
                <a:sym typeface="Lato"/>
              </a:rPr>
              <a:t>FAMILY</a:t>
            </a:r>
            <a:r>
              <a:rPr b="1" lang="en" sz="1000">
                <a:solidFill>
                  <a:schemeClr val="dk1"/>
                </a:solidFill>
                <a:latin typeface="Lato"/>
                <a:ea typeface="Lato"/>
                <a:cs typeface="Lato"/>
                <a:sym typeface="Lato"/>
              </a:rPr>
              <a:t> ACTIVITY</a:t>
            </a:r>
            <a:endParaRPr b="1" sz="1000">
              <a:latin typeface="Lato"/>
              <a:ea typeface="Lato"/>
              <a:cs typeface="Lato"/>
              <a:sym typeface="Lato"/>
            </a:endParaRPr>
          </a:p>
        </p:txBody>
      </p:sp>
      <p:sp>
        <p:nvSpPr>
          <p:cNvPr id="62" name="Google Shape;62;p13"/>
          <p:cNvSpPr txBox="1"/>
          <p:nvPr/>
        </p:nvSpPr>
        <p:spPr>
          <a:xfrm>
            <a:off x="377700" y="1567862"/>
            <a:ext cx="4730100" cy="58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latin typeface="Rubik"/>
                <a:ea typeface="Rubik"/>
                <a:cs typeface="Rubik"/>
                <a:sym typeface="Rubik"/>
              </a:rPr>
              <a:t>Digital </a:t>
            </a:r>
            <a:r>
              <a:rPr lang="en">
                <a:latin typeface="Rubik"/>
                <a:ea typeface="Rubik"/>
                <a:cs typeface="Rubik"/>
                <a:sym typeface="Rubik"/>
              </a:rPr>
              <a:t>c</a:t>
            </a:r>
            <a:r>
              <a:rPr lang="en">
                <a:latin typeface="Rubik"/>
                <a:ea typeface="Rubik"/>
                <a:cs typeface="Rubik"/>
                <a:sym typeface="Rubik"/>
              </a:rPr>
              <a:t>itizenship</a:t>
            </a:r>
            <a:r>
              <a:rPr lang="en">
                <a:latin typeface="Lato"/>
                <a:ea typeface="Lato"/>
                <a:cs typeface="Lato"/>
                <a:sym typeface="Lato"/>
              </a:rPr>
              <a:t>: Thinking critically and using technology responsibly to learn, create, and participate</a:t>
            </a:r>
            <a:endParaRPr>
              <a:latin typeface="Lato"/>
              <a:ea typeface="Lato"/>
              <a:cs typeface="Lato"/>
              <a:sym typeface="Lato"/>
            </a:endParaRPr>
          </a:p>
        </p:txBody>
      </p:sp>
      <p:sp>
        <p:nvSpPr>
          <p:cNvPr id="63" name="Google Shape;63;p13"/>
          <p:cNvSpPr txBox="1"/>
          <p:nvPr/>
        </p:nvSpPr>
        <p:spPr>
          <a:xfrm>
            <a:off x="377700" y="2396550"/>
            <a:ext cx="7108800" cy="2248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latin typeface="Kalam"/>
                <a:ea typeface="Kalam"/>
                <a:cs typeface="Kalam"/>
                <a:sym typeface="Kalam"/>
              </a:rPr>
              <a:t>     </a:t>
            </a:r>
            <a:r>
              <a:rPr lang="en">
                <a:latin typeface="Rubik Medium"/>
                <a:ea typeface="Rubik Medium"/>
                <a:cs typeface="Rubik Medium"/>
                <a:sym typeface="Rubik Medium"/>
              </a:rPr>
              <a:t>Instructions</a:t>
            </a:r>
            <a:endParaRPr>
              <a:latin typeface="Rubik Medium"/>
              <a:ea typeface="Rubik Medium"/>
              <a:cs typeface="Rubik Medium"/>
              <a:sym typeface="Rubik Medium"/>
            </a:endParaRPr>
          </a:p>
          <a:p>
            <a:pPr indent="0" lvl="0" marL="0" rtl="0" algn="l">
              <a:lnSpc>
                <a:spcPct val="115000"/>
              </a:lnSpc>
              <a:spcBef>
                <a:spcPts val="0"/>
              </a:spcBef>
              <a:spcAft>
                <a:spcPts val="0"/>
              </a:spcAft>
              <a:buNone/>
            </a:pPr>
            <a:r>
              <a:rPr lang="en" sz="1200">
                <a:latin typeface="Lato"/>
                <a:ea typeface="Lato"/>
                <a:cs typeface="Lato"/>
                <a:sym typeface="Lato"/>
              </a:rPr>
              <a:t>B</a:t>
            </a:r>
            <a:r>
              <a:rPr lang="en" sz="1200">
                <a:latin typeface="Lato"/>
                <a:ea typeface="Lato"/>
                <a:cs typeface="Lato"/>
                <a:sym typeface="Lato"/>
              </a:rPr>
              <a:t>locking and reporting people who bully online is important. Find out how to block and report people on an app or website that allows chat. Get one or more family members together to help. Don't forget to read the setup before doing the activity together!</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15000"/>
              </a:lnSpc>
              <a:spcBef>
                <a:spcPts val="0"/>
              </a:spcBef>
              <a:spcAft>
                <a:spcPts val="0"/>
              </a:spcAft>
              <a:buNone/>
            </a:pPr>
            <a:r>
              <a:rPr lang="en">
                <a:solidFill>
                  <a:schemeClr val="dk1"/>
                </a:solidFill>
                <a:latin typeface="Kalam"/>
                <a:ea typeface="Kalam"/>
                <a:cs typeface="Kalam"/>
                <a:sym typeface="Kalam"/>
              </a:rPr>
              <a:t>     </a:t>
            </a:r>
            <a:r>
              <a:rPr lang="en">
                <a:latin typeface="Rubik Medium"/>
                <a:ea typeface="Rubik Medium"/>
                <a:cs typeface="Rubik Medium"/>
                <a:sym typeface="Rubik Medium"/>
              </a:rPr>
              <a:t>Setup</a:t>
            </a:r>
            <a:endParaRPr>
              <a:latin typeface="Rubik Medium"/>
              <a:ea typeface="Rubik Medium"/>
              <a:cs typeface="Rubik Medium"/>
              <a:sym typeface="Rubik Medium"/>
            </a:endParaRPr>
          </a:p>
          <a:p>
            <a:pPr indent="0" lvl="0" marL="0" rtl="0" algn="l">
              <a:lnSpc>
                <a:spcPct val="115000"/>
              </a:lnSpc>
              <a:spcBef>
                <a:spcPts val="0"/>
              </a:spcBef>
              <a:spcAft>
                <a:spcPts val="0"/>
              </a:spcAft>
              <a:buNone/>
            </a:pPr>
            <a:r>
              <a:rPr b="1" lang="en" sz="1200">
                <a:latin typeface="Lato"/>
                <a:ea typeface="Lato"/>
                <a:cs typeface="Lato"/>
                <a:sym typeface="Lato"/>
              </a:rPr>
              <a:t>Read aloud, step by step</a:t>
            </a:r>
            <a:r>
              <a:rPr lang="en" sz="1200">
                <a:latin typeface="Lato"/>
                <a:ea typeface="Lato"/>
                <a:cs typeface="Lato"/>
                <a:sym typeface="Lato"/>
              </a:rPr>
              <a:t>: Sometimes people say and do things online that can hurt others. We need to be kind online and stand up to people who bully. And if someone is bullying us, we can stand up for ourselves by blocking and reporting them. Blocking a someone who is bullying makes it so they can't chat with us anymore, and reporting means telling the site or app about the bullying behavior.</a:t>
            </a:r>
            <a:br>
              <a:rPr lang="en" sz="1200">
                <a:latin typeface="Lato"/>
                <a:ea typeface="Lato"/>
                <a:cs typeface="Lato"/>
                <a:sym typeface="Lato"/>
              </a:rPr>
            </a:br>
            <a:endParaRPr sz="1200">
              <a:latin typeface="Lato"/>
              <a:ea typeface="Lato"/>
              <a:cs typeface="Lato"/>
              <a:sym typeface="Lato"/>
            </a:endParaRPr>
          </a:p>
        </p:txBody>
      </p:sp>
      <p:sp>
        <p:nvSpPr>
          <p:cNvPr id="64" name="Google Shape;64;p13"/>
          <p:cNvSpPr txBox="1"/>
          <p:nvPr/>
        </p:nvSpPr>
        <p:spPr>
          <a:xfrm>
            <a:off x="9450" y="8753984"/>
            <a:ext cx="7772400" cy="388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200">
                <a:latin typeface="Lato"/>
                <a:ea typeface="Lato"/>
                <a:cs typeface="Lato"/>
                <a:sym typeface="Lato"/>
              </a:rPr>
              <a:t>Learn more about how to be kind and courageous online at </a:t>
            </a:r>
            <a:r>
              <a:rPr b="1" lang="en" sz="1200">
                <a:solidFill>
                  <a:srgbClr val="30A448"/>
                </a:solidFill>
                <a:uFill>
                  <a:noFill/>
                </a:uFill>
                <a:latin typeface="Lato"/>
                <a:ea typeface="Lato"/>
                <a:cs typeface="Lato"/>
                <a:sym typeface="Lato"/>
                <a:hlinkClick r:id="rId6">
                  <a:extLst>
                    <a:ext uri="{A12FA001-AC4F-418D-AE19-62706E023703}">
                      <ahyp:hlinkClr val="tx"/>
                    </a:ext>
                  </a:extLst>
                </a:hlinkClick>
              </a:rPr>
              <a:t>commonsense.org/cyberbullying-tips-for-families</a:t>
            </a:r>
            <a:r>
              <a:rPr lang="en" sz="1200">
                <a:latin typeface="Lato"/>
                <a:ea typeface="Lato"/>
                <a:cs typeface="Lato"/>
                <a:sym typeface="Lato"/>
              </a:rPr>
              <a:t>!</a:t>
            </a:r>
            <a:endParaRPr sz="1200">
              <a:latin typeface="Lato"/>
              <a:ea typeface="Lato"/>
              <a:cs typeface="Lato"/>
              <a:sym typeface="Lato"/>
            </a:endParaRPr>
          </a:p>
        </p:txBody>
      </p:sp>
      <p:pic>
        <p:nvPicPr>
          <p:cNvPr id="65" name="Google Shape;65;p13"/>
          <p:cNvPicPr preferRelativeResize="0"/>
          <p:nvPr/>
        </p:nvPicPr>
        <p:blipFill>
          <a:blip r:embed="rId7">
            <a:alphaModFix/>
          </a:blip>
          <a:stretch>
            <a:fillRect/>
          </a:stretch>
        </p:blipFill>
        <p:spPr>
          <a:xfrm>
            <a:off x="377701" y="9522244"/>
            <a:ext cx="2570775" cy="243906"/>
          </a:xfrm>
          <a:prstGeom prst="rect">
            <a:avLst/>
          </a:prstGeom>
          <a:noFill/>
          <a:ln>
            <a:noFill/>
          </a:ln>
        </p:spPr>
      </p:pic>
      <p:pic>
        <p:nvPicPr>
          <p:cNvPr id="66" name="Google Shape;66;p13"/>
          <p:cNvPicPr preferRelativeResize="0"/>
          <p:nvPr/>
        </p:nvPicPr>
        <p:blipFill>
          <a:blip r:embed="rId8">
            <a:alphaModFix/>
          </a:blip>
          <a:stretch>
            <a:fillRect/>
          </a:stretch>
        </p:blipFill>
        <p:spPr>
          <a:xfrm>
            <a:off x="499224" y="5044223"/>
            <a:ext cx="257100" cy="257100"/>
          </a:xfrm>
          <a:prstGeom prst="rect">
            <a:avLst/>
          </a:prstGeom>
          <a:noFill/>
          <a:ln>
            <a:noFill/>
          </a:ln>
        </p:spPr>
      </p:pic>
      <p:pic>
        <p:nvPicPr>
          <p:cNvPr id="67" name="Google Shape;67;p13"/>
          <p:cNvPicPr preferRelativeResize="0"/>
          <p:nvPr/>
        </p:nvPicPr>
        <p:blipFill>
          <a:blip r:embed="rId9">
            <a:alphaModFix/>
          </a:blip>
          <a:stretch>
            <a:fillRect/>
          </a:stretch>
        </p:blipFill>
        <p:spPr>
          <a:xfrm>
            <a:off x="528119" y="2426325"/>
            <a:ext cx="257100" cy="257112"/>
          </a:xfrm>
          <a:prstGeom prst="rect">
            <a:avLst/>
          </a:prstGeom>
          <a:noFill/>
          <a:ln>
            <a:noFill/>
          </a:ln>
        </p:spPr>
      </p:pic>
      <p:pic>
        <p:nvPicPr>
          <p:cNvPr id="68" name="Google Shape;68;p13"/>
          <p:cNvPicPr preferRelativeResize="0"/>
          <p:nvPr/>
        </p:nvPicPr>
        <p:blipFill rotWithShape="1">
          <a:blip r:embed="rId10">
            <a:alphaModFix/>
          </a:blip>
          <a:srcRect b="13856" l="0" r="0" t="5249"/>
          <a:stretch/>
        </p:blipFill>
        <p:spPr>
          <a:xfrm>
            <a:off x="477025" y="3540637"/>
            <a:ext cx="301500" cy="243900"/>
          </a:xfrm>
          <a:prstGeom prst="rect">
            <a:avLst/>
          </a:prstGeom>
          <a:noFill/>
          <a:ln>
            <a:noFill/>
          </a:ln>
        </p:spPr>
      </p:pic>
      <p:sp>
        <p:nvSpPr>
          <p:cNvPr id="69" name="Google Shape;69;p13"/>
          <p:cNvSpPr txBox="1"/>
          <p:nvPr/>
        </p:nvSpPr>
        <p:spPr>
          <a:xfrm>
            <a:off x="377700" y="5620675"/>
            <a:ext cx="6995700" cy="26946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Let's open a website or app that has chat (Roblox, Fortnite, Minecraft, Animal Jam, TikTok, or </a:t>
            </a:r>
            <a:br>
              <a:rPr lang="en" sz="1200">
                <a:solidFill>
                  <a:schemeClr val="dk1"/>
                </a:solidFill>
                <a:latin typeface="Lato"/>
                <a:ea typeface="Lato"/>
                <a:cs typeface="Lato"/>
                <a:sym typeface="Lato"/>
              </a:rPr>
            </a:br>
            <a:r>
              <a:rPr lang="en" sz="1200">
                <a:solidFill>
                  <a:schemeClr val="dk1"/>
                </a:solidFill>
                <a:latin typeface="Lato"/>
                <a:ea typeface="Lato"/>
                <a:cs typeface="Lato"/>
                <a:sym typeface="Lato"/>
              </a:rPr>
              <a:t>a social media app). If I don't use these, my family member can open a social media app they use.</a:t>
            </a:r>
            <a:br>
              <a:rPr lang="en" sz="1200">
                <a:solidFill>
                  <a:schemeClr val="dk1"/>
                </a:solidFill>
                <a:latin typeface="Lato"/>
                <a:ea typeface="Lato"/>
                <a:cs typeface="Lato"/>
                <a:sym typeface="Lato"/>
              </a:rPr>
            </a:br>
            <a:endParaRPr sz="1000">
              <a:solidFill>
                <a:schemeClr val="dk1"/>
              </a:solidFill>
              <a:latin typeface="Lato"/>
              <a:ea typeface="Lato"/>
              <a:cs typeface="Lato"/>
              <a:sym typeface="Lato"/>
            </a:endParaRPr>
          </a:p>
          <a:p>
            <a:pPr indent="-304800" lvl="0" marL="4572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Each site or app is a bit different, but usually tapping on the the other person's picture or profile is the first step. Let's try it.</a:t>
            </a:r>
            <a:br>
              <a:rPr lang="en" sz="1200">
                <a:solidFill>
                  <a:schemeClr val="dk1"/>
                </a:solidFill>
                <a:latin typeface="Lato"/>
                <a:ea typeface="Lato"/>
                <a:cs typeface="Lato"/>
                <a:sym typeface="Lato"/>
              </a:rPr>
            </a:br>
            <a:endParaRPr sz="1000">
              <a:solidFill>
                <a:schemeClr val="dk1"/>
              </a:solidFill>
              <a:latin typeface="Lato"/>
              <a:ea typeface="Lato"/>
              <a:cs typeface="Lato"/>
              <a:sym typeface="Lato"/>
            </a:endParaRPr>
          </a:p>
          <a:p>
            <a:pPr indent="-304800" lvl="0" marL="4572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Let's find the choices about blocking and reporting the other person.</a:t>
            </a:r>
            <a:br>
              <a:rPr lang="en" sz="1200">
                <a:solidFill>
                  <a:schemeClr val="dk1"/>
                </a:solidFill>
                <a:latin typeface="Lato"/>
                <a:ea typeface="Lato"/>
                <a:cs typeface="Lato"/>
                <a:sym typeface="Lato"/>
              </a:rPr>
            </a:br>
            <a:endParaRPr sz="1000">
              <a:solidFill>
                <a:schemeClr val="dk1"/>
              </a:solidFill>
              <a:latin typeface="Lato"/>
              <a:ea typeface="Lato"/>
              <a:cs typeface="Lato"/>
              <a:sym typeface="Lato"/>
            </a:endParaRPr>
          </a:p>
          <a:p>
            <a:pPr indent="-304800" lvl="0" marL="4572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How can we turn off chat or have a private account? It's always best to only chat with people you know face-to-face.</a:t>
            </a:r>
            <a:br>
              <a:rPr lang="en" sz="1200">
                <a:solidFill>
                  <a:schemeClr val="dk1"/>
                </a:solidFill>
                <a:latin typeface="Lato"/>
                <a:ea typeface="Lato"/>
                <a:cs typeface="Lato"/>
                <a:sym typeface="Lato"/>
              </a:rPr>
            </a:br>
            <a:endParaRPr sz="1000">
              <a:solidFill>
                <a:schemeClr val="dk1"/>
              </a:solidFill>
              <a:latin typeface="Lato"/>
              <a:ea typeface="Lato"/>
              <a:cs typeface="Lato"/>
              <a:sym typeface="Lato"/>
            </a:endParaRPr>
          </a:p>
          <a:p>
            <a:pPr indent="-304800" lvl="0" marL="4572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If we get stuck, we can use the Help section or search online for how to block and report on that site or app.</a:t>
            </a:r>
            <a:endParaRPr sz="1200">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