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ubik Medium"/>
      <p:regular r:id="rId7"/>
      <p:bold r:id="rId8"/>
      <p:italic r:id="rId9"/>
      <p:boldItalic r:id="rId10"/>
    </p:embeddedFont>
    <p:embeddedFont>
      <p:font typeface="Lato"/>
      <p:regular r:id="rId11"/>
      <p:bold r:id="rId12"/>
      <p:italic r:id="rId13"/>
      <p:boldItalic r:id="rId14"/>
    </p:embeddedFont>
    <p:embeddedFont>
      <p:font typeface="Rubik"/>
      <p:regular r:id="rId15"/>
      <p:bold r:id="rId16"/>
      <p:italic r:id="rId17"/>
      <p:boldItalic r:id="rId18"/>
    </p:embeddedFont>
    <p:embeddedFont>
      <p:font typeface="Kalam"/>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Kalam-bold.fntdata"/><Relationship Id="rId11" Type="http://schemas.openxmlformats.org/officeDocument/2006/relationships/font" Target="fonts/Lato-regular.fntdata"/><Relationship Id="rId10" Type="http://schemas.openxmlformats.org/officeDocument/2006/relationships/font" Target="fonts/RubikMedium-boldItalic.fntdata"/><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ubikMedium-italic.fntdata"/><Relationship Id="rId15" Type="http://schemas.openxmlformats.org/officeDocument/2006/relationships/font" Target="fonts/Rubik-regular.fntdata"/><Relationship Id="rId14" Type="http://schemas.openxmlformats.org/officeDocument/2006/relationships/font" Target="fonts/Lato-boldItalic.fntdata"/><Relationship Id="rId17" Type="http://schemas.openxmlformats.org/officeDocument/2006/relationships/font" Target="fonts/Rubik-italic.fntdata"/><Relationship Id="rId16" Type="http://schemas.openxmlformats.org/officeDocument/2006/relationships/font" Target="fonts/Rubik-bold.fntdata"/><Relationship Id="rId5" Type="http://schemas.openxmlformats.org/officeDocument/2006/relationships/notesMaster" Target="notesMasters/notesMaster1.xml"/><Relationship Id="rId19" Type="http://schemas.openxmlformats.org/officeDocument/2006/relationships/font" Target="fonts/Kalam-regular.fntdata"/><Relationship Id="rId6" Type="http://schemas.openxmlformats.org/officeDocument/2006/relationships/slide" Target="slides/slide1.xml"/><Relationship Id="rId18" Type="http://schemas.openxmlformats.org/officeDocument/2006/relationships/font" Target="fonts/Rubik-boldItalic.fntdata"/><Relationship Id="rId7" Type="http://schemas.openxmlformats.org/officeDocument/2006/relationships/font" Target="fonts/RubikMedium-regular.fntdata"/><Relationship Id="rId8" Type="http://schemas.openxmlformats.org/officeDocument/2006/relationships/font" Target="fonts/Rubik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07a721d2_1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07a721d2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jpg"/><Relationship Id="rId10" Type="http://schemas.openxmlformats.org/officeDocument/2006/relationships/image" Target="../media/image6.png"/><Relationship Id="rId13" Type="http://schemas.openxmlformats.org/officeDocument/2006/relationships/image" Target="../media/image8.png"/><Relationship Id="rId12"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http://www.commonsense.org/family-tips-on-media-literacy" TargetMode="External"/><Relationship Id="rId7" Type="http://schemas.openxmlformats.org/officeDocument/2006/relationships/image" Target="../media/image1.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353" l="0" r="0" t="2363"/>
          <a:stretch/>
        </p:blipFill>
        <p:spPr>
          <a:xfrm>
            <a:off x="5432463" y="270550"/>
            <a:ext cx="1941077" cy="1849551"/>
          </a:xfrm>
          <a:prstGeom prst="rect">
            <a:avLst/>
          </a:prstGeom>
          <a:noFill/>
          <a:ln>
            <a:noFill/>
          </a:ln>
        </p:spPr>
      </p:pic>
      <p:sp>
        <p:nvSpPr>
          <p:cNvPr id="55" name="Google Shape;55;p13"/>
          <p:cNvSpPr txBox="1"/>
          <p:nvPr/>
        </p:nvSpPr>
        <p:spPr>
          <a:xfrm>
            <a:off x="377700" y="640100"/>
            <a:ext cx="37656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Clr>
                <a:schemeClr val="dk1"/>
              </a:buClr>
              <a:buSzPts val="1100"/>
              <a:buFont typeface="Arial"/>
              <a:buNone/>
            </a:pPr>
            <a:r>
              <a:rPr lang="en" sz="2600">
                <a:solidFill>
                  <a:srgbClr val="AE29A2"/>
                </a:solidFill>
                <a:latin typeface="Rubik"/>
                <a:ea typeface="Rubik"/>
                <a:cs typeface="Rubik"/>
                <a:sym typeface="Rubik"/>
              </a:rPr>
              <a:t>News &amp; Media Literacy</a:t>
            </a:r>
            <a:endParaRPr sz="2600">
              <a:solidFill>
                <a:srgbClr val="AE29A2"/>
              </a:solidFill>
              <a:latin typeface="Rubik"/>
              <a:ea typeface="Rubik"/>
              <a:cs typeface="Rubik"/>
              <a:sym typeface="Rubik"/>
            </a:endParaRPr>
          </a:p>
        </p:txBody>
      </p:sp>
      <p:pic>
        <p:nvPicPr>
          <p:cNvPr id="56" name="Google Shape;56;p13"/>
          <p:cNvPicPr preferRelativeResize="0"/>
          <p:nvPr/>
        </p:nvPicPr>
        <p:blipFill rotWithShape="1">
          <a:blip r:embed="rId4">
            <a:alphaModFix/>
          </a:blip>
          <a:srcRect b="0" l="0" r="0" t="0"/>
          <a:stretch/>
        </p:blipFill>
        <p:spPr>
          <a:xfrm rot="6625812">
            <a:off x="3960156" y="650958"/>
            <a:ext cx="237667" cy="308785"/>
          </a:xfrm>
          <a:prstGeom prst="rect">
            <a:avLst/>
          </a:prstGeom>
          <a:noFill/>
          <a:ln>
            <a:noFill/>
          </a:ln>
        </p:spPr>
      </p:pic>
      <p:sp>
        <p:nvSpPr>
          <p:cNvPr id="57" name="Google Shape;57;p13"/>
          <p:cNvSpPr/>
          <p:nvPr/>
        </p:nvSpPr>
        <p:spPr>
          <a:xfrm>
            <a:off x="304800" y="4260750"/>
            <a:ext cx="7181700" cy="45948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77700" y="4365977"/>
            <a:ext cx="6995700" cy="119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Activity</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b="1" lang="en" sz="1200">
                <a:solidFill>
                  <a:schemeClr val="dk1"/>
                </a:solidFill>
                <a:latin typeface="Lato"/>
                <a:ea typeface="Lato"/>
                <a:cs typeface="Lato"/>
                <a:sym typeface="Lato"/>
              </a:rPr>
              <a:t>Read aloud</a:t>
            </a:r>
            <a:r>
              <a:rPr lang="en" sz="1200">
                <a:solidFill>
                  <a:schemeClr val="dk1"/>
                </a:solidFill>
                <a:latin typeface="Lato"/>
                <a:ea typeface="Lato"/>
                <a:cs typeface="Lato"/>
                <a:sym typeface="Lato"/>
              </a:rPr>
              <a:t>: </a:t>
            </a:r>
            <a:r>
              <a:rPr lang="en" sz="1200">
                <a:latin typeface="Lato"/>
                <a:ea typeface="Lato"/>
                <a:cs typeface="Lato"/>
                <a:sym typeface="Lato"/>
              </a:rPr>
              <a:t>Let's look at two pairs of pictures. In the first pair, let's find what's been changed. Then discuss why someone would change the picture. Then, let's look at the second pair: The picture was used like it was taken in a different place and time. Discuss why someone would use a picture in that way. After we discuss, let's check the solutions!</a:t>
            </a:r>
            <a:endParaRPr sz="1200">
              <a:latin typeface="Lato"/>
              <a:ea typeface="Lato"/>
              <a:cs typeface="Lato"/>
              <a:sym typeface="Lato"/>
            </a:endParaRPr>
          </a:p>
        </p:txBody>
      </p:sp>
      <p:pic>
        <p:nvPicPr>
          <p:cNvPr id="59" name="Google Shape;59;p13"/>
          <p:cNvPicPr preferRelativeResize="0"/>
          <p:nvPr/>
        </p:nvPicPr>
        <p:blipFill rotWithShape="1">
          <a:blip r:embed="rId5">
            <a:alphaModFix/>
          </a:blip>
          <a:srcRect b="0" l="357" r="357" t="0"/>
          <a:stretch/>
        </p:blipFill>
        <p:spPr>
          <a:xfrm>
            <a:off x="7048950" y="9594700"/>
            <a:ext cx="485775" cy="171450"/>
          </a:xfrm>
          <a:prstGeom prst="rect">
            <a:avLst/>
          </a:prstGeom>
          <a:noFill/>
          <a:ln>
            <a:noFill/>
          </a:ln>
        </p:spPr>
      </p:pic>
      <p:sp>
        <p:nvSpPr>
          <p:cNvPr id="60" name="Google Shape;60;p13"/>
          <p:cNvSpPr txBox="1"/>
          <p:nvPr/>
        </p:nvSpPr>
        <p:spPr>
          <a:xfrm>
            <a:off x="3643825" y="9416875"/>
            <a:ext cx="3355800" cy="52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r">
              <a:spcBef>
                <a:spcPts val="0"/>
              </a:spcBef>
              <a:spcAft>
                <a:spcPts val="0"/>
              </a:spcAft>
              <a:buNone/>
            </a:pPr>
            <a:r>
              <a:rPr lang="en" sz="700">
                <a:solidFill>
                  <a:srgbClr val="999999"/>
                </a:solidFill>
                <a:highlight>
                  <a:srgbClr val="FFFFFF"/>
                </a:highlight>
                <a:latin typeface="Lato"/>
                <a:ea typeface="Lato"/>
                <a:cs typeface="Lato"/>
                <a:sym typeface="Lato"/>
              </a:rPr>
              <a:t>Shareable with attribution for noncommercial use. Remixing is permitted.</a:t>
            </a:r>
            <a:endParaRPr/>
          </a:p>
        </p:txBody>
      </p:sp>
      <p:sp>
        <p:nvSpPr>
          <p:cNvPr id="61" name="Google Shape;61;p13"/>
          <p:cNvSpPr txBox="1"/>
          <p:nvPr/>
        </p:nvSpPr>
        <p:spPr>
          <a:xfrm>
            <a:off x="377700" y="391400"/>
            <a:ext cx="4127700" cy="3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GRADES 3–5: DIGITAL </a:t>
            </a:r>
            <a:r>
              <a:rPr b="1" lang="en" sz="1000">
                <a:solidFill>
                  <a:schemeClr val="dk1"/>
                </a:solidFill>
                <a:latin typeface="Lato"/>
                <a:ea typeface="Lato"/>
                <a:cs typeface="Lato"/>
                <a:sym typeface="Lato"/>
              </a:rPr>
              <a:t>CITIZENSHIP</a:t>
            </a:r>
            <a:r>
              <a:rPr b="1" lang="en" sz="1000">
                <a:solidFill>
                  <a:schemeClr val="dk1"/>
                </a:solidFill>
                <a:latin typeface="Lato"/>
                <a:ea typeface="Lato"/>
                <a:cs typeface="Lato"/>
                <a:sym typeface="Lato"/>
              </a:rPr>
              <a:t> </a:t>
            </a:r>
            <a:r>
              <a:rPr b="1" lang="en" sz="1000">
                <a:solidFill>
                  <a:schemeClr val="dk1"/>
                </a:solidFill>
                <a:latin typeface="Lato"/>
                <a:ea typeface="Lato"/>
                <a:cs typeface="Lato"/>
                <a:sym typeface="Lato"/>
              </a:rPr>
              <a:t>FAMILY</a:t>
            </a:r>
            <a:r>
              <a:rPr b="1" lang="en" sz="1000">
                <a:solidFill>
                  <a:schemeClr val="dk1"/>
                </a:solidFill>
                <a:latin typeface="Lato"/>
                <a:ea typeface="Lato"/>
                <a:cs typeface="Lato"/>
                <a:sym typeface="Lato"/>
              </a:rPr>
              <a:t> ACTIVITY</a:t>
            </a:r>
            <a:endParaRPr b="1" sz="1000">
              <a:latin typeface="Lato"/>
              <a:ea typeface="Lato"/>
              <a:cs typeface="Lato"/>
              <a:sym typeface="Lato"/>
            </a:endParaRPr>
          </a:p>
        </p:txBody>
      </p:sp>
      <p:sp>
        <p:nvSpPr>
          <p:cNvPr id="62" name="Google Shape;62;p13"/>
          <p:cNvSpPr txBox="1"/>
          <p:nvPr/>
        </p:nvSpPr>
        <p:spPr>
          <a:xfrm>
            <a:off x="377700" y="1160599"/>
            <a:ext cx="4730100" cy="5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Rubik"/>
                <a:ea typeface="Rubik"/>
                <a:cs typeface="Rubik"/>
                <a:sym typeface="Rubik"/>
              </a:rPr>
              <a:t>Digital </a:t>
            </a:r>
            <a:r>
              <a:rPr lang="en">
                <a:latin typeface="Rubik"/>
                <a:ea typeface="Rubik"/>
                <a:cs typeface="Rubik"/>
                <a:sym typeface="Rubik"/>
              </a:rPr>
              <a:t>c</a:t>
            </a:r>
            <a:r>
              <a:rPr lang="en">
                <a:latin typeface="Rubik"/>
                <a:ea typeface="Rubik"/>
                <a:cs typeface="Rubik"/>
                <a:sym typeface="Rubik"/>
              </a:rPr>
              <a:t>itizenship</a:t>
            </a:r>
            <a:r>
              <a:rPr lang="en">
                <a:latin typeface="Lato"/>
                <a:ea typeface="Lato"/>
                <a:cs typeface="Lato"/>
                <a:sym typeface="Lato"/>
              </a:rPr>
              <a:t>: Thinking critically and using technology responsibly to learn, create, and participate</a:t>
            </a:r>
            <a:endParaRPr>
              <a:latin typeface="Lato"/>
              <a:ea typeface="Lato"/>
              <a:cs typeface="Lato"/>
              <a:sym typeface="Lato"/>
            </a:endParaRPr>
          </a:p>
        </p:txBody>
      </p:sp>
      <p:sp>
        <p:nvSpPr>
          <p:cNvPr id="63" name="Google Shape;63;p13"/>
          <p:cNvSpPr txBox="1"/>
          <p:nvPr/>
        </p:nvSpPr>
        <p:spPr>
          <a:xfrm>
            <a:off x="377700" y="1890300"/>
            <a:ext cx="7108800" cy="224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Instructions</a:t>
            </a:r>
            <a:endParaRPr>
              <a:latin typeface="Rubik Medium"/>
              <a:ea typeface="Rubik Medium"/>
              <a:cs typeface="Rubik Medium"/>
              <a:sym typeface="Rubik Medium"/>
            </a:endParaRPr>
          </a:p>
          <a:p>
            <a:pPr indent="0" lvl="0" marL="0" rtl="0" algn="l">
              <a:lnSpc>
                <a:spcPct val="115000"/>
              </a:lnSpc>
              <a:spcBef>
                <a:spcPts val="0"/>
              </a:spcBef>
              <a:spcAft>
                <a:spcPts val="0"/>
              </a:spcAft>
              <a:buClr>
                <a:srgbClr val="000000"/>
              </a:buClr>
              <a:buSzPts val="1100"/>
              <a:buFont typeface="Arial"/>
              <a:buNone/>
            </a:pPr>
            <a:r>
              <a:rPr lang="en" sz="1200">
                <a:latin typeface="Lato"/>
                <a:ea typeface="Lato"/>
                <a:cs typeface="Lato"/>
                <a:sym typeface="Lato"/>
              </a:rPr>
              <a:t>It's important to look carefully at news and media. Look at how people can change or use pictures to fool others. Get one or more family members together to help. Don't forget to read the setup before doing the activity together!</a:t>
            </a:r>
            <a:endParaRPr sz="1200">
              <a:latin typeface="Lato"/>
              <a:ea typeface="Lato"/>
              <a:cs typeface="Lato"/>
              <a:sym typeface="Lato"/>
            </a:endParaRPr>
          </a:p>
          <a:p>
            <a:pPr indent="0" lvl="0" marL="0" rtl="0" algn="l">
              <a:lnSpc>
                <a:spcPct val="115000"/>
              </a:lnSpc>
              <a:spcBef>
                <a:spcPts val="0"/>
              </a:spcBef>
              <a:spcAft>
                <a:spcPts val="0"/>
              </a:spcAft>
              <a:buNone/>
            </a:pPr>
            <a:r>
              <a:t/>
            </a:r>
            <a:endParaRPr sz="1200">
              <a:latin typeface="Lato"/>
              <a:ea typeface="Lato"/>
              <a:cs typeface="Lato"/>
              <a:sym typeface="Lato"/>
            </a:endParaRPr>
          </a:p>
          <a:p>
            <a:pPr indent="0" lvl="0" marL="0" rtl="0" algn="l">
              <a:lnSpc>
                <a:spcPct val="115000"/>
              </a:lnSpc>
              <a:spcBef>
                <a:spcPts val="0"/>
              </a:spcBef>
              <a:spcAft>
                <a:spcPts val="0"/>
              </a:spcAft>
              <a:buNone/>
            </a:pPr>
            <a:r>
              <a:rPr lang="en">
                <a:solidFill>
                  <a:schemeClr val="dk1"/>
                </a:solidFill>
                <a:latin typeface="Kalam"/>
                <a:ea typeface="Kalam"/>
                <a:cs typeface="Kalam"/>
                <a:sym typeface="Kalam"/>
              </a:rPr>
              <a:t>    </a:t>
            </a:r>
            <a:r>
              <a:rPr lang="en">
                <a:solidFill>
                  <a:schemeClr val="dk1"/>
                </a:solidFill>
                <a:latin typeface="Kalam"/>
                <a:ea typeface="Kalam"/>
                <a:cs typeface="Kalam"/>
                <a:sym typeface="Kalam"/>
              </a:rPr>
              <a:t> </a:t>
            </a:r>
            <a:r>
              <a:rPr lang="en">
                <a:latin typeface="Rubik Medium"/>
                <a:ea typeface="Rubik Medium"/>
                <a:cs typeface="Rubik Medium"/>
                <a:sym typeface="Rubik Medium"/>
              </a:rPr>
              <a:t>Setup</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b="1" lang="en" sz="1200">
                <a:latin typeface="Lato"/>
                <a:ea typeface="Lato"/>
                <a:cs typeface="Lato"/>
                <a:sym typeface="Lato"/>
              </a:rPr>
              <a:t>Read aloud</a:t>
            </a:r>
            <a:r>
              <a:rPr lang="en" sz="1200">
                <a:latin typeface="Lato"/>
                <a:ea typeface="Lato"/>
                <a:cs typeface="Lato"/>
                <a:sym typeface="Lato"/>
              </a:rPr>
              <a:t>: </a:t>
            </a:r>
            <a:r>
              <a:rPr lang="en" sz="1200">
                <a:latin typeface="Lato"/>
                <a:ea typeface="Lato"/>
                <a:cs typeface="Lato"/>
                <a:sym typeface="Lato"/>
              </a:rPr>
              <a:t>Sometimes people will use a picture to try to prove something. The tricky thing is that people can change, or alter, the pictures. They can also use a picture that looks like it makes sense but is really from a different time or place. We can slow down and use our critical-thinking skills and online tools to get the facts.</a:t>
            </a:r>
            <a:endParaRPr sz="1200">
              <a:latin typeface="Lato"/>
              <a:ea typeface="Lato"/>
              <a:cs typeface="Lato"/>
              <a:sym typeface="Lato"/>
            </a:endParaRPr>
          </a:p>
        </p:txBody>
      </p:sp>
      <p:sp>
        <p:nvSpPr>
          <p:cNvPr id="64" name="Google Shape;64;p13"/>
          <p:cNvSpPr txBox="1"/>
          <p:nvPr/>
        </p:nvSpPr>
        <p:spPr>
          <a:xfrm>
            <a:off x="9450" y="8942109"/>
            <a:ext cx="7772400" cy="3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latin typeface="Lato"/>
                <a:ea typeface="Lato"/>
                <a:cs typeface="Lato"/>
                <a:sym typeface="Lato"/>
              </a:rPr>
              <a:t>Learn more about how to look carefully at the news at</a:t>
            </a:r>
            <a:r>
              <a:rPr lang="en" sz="1200">
                <a:latin typeface="Lato"/>
                <a:ea typeface="Lato"/>
                <a:cs typeface="Lato"/>
                <a:sym typeface="Lato"/>
              </a:rPr>
              <a:t> </a:t>
            </a:r>
            <a:r>
              <a:rPr b="1" lang="en" sz="1200">
                <a:solidFill>
                  <a:srgbClr val="30A448"/>
                </a:solidFill>
                <a:uFill>
                  <a:noFill/>
                </a:uFill>
                <a:latin typeface="Lato"/>
                <a:ea typeface="Lato"/>
                <a:cs typeface="Lato"/>
                <a:sym typeface="Lato"/>
                <a:hlinkClick r:id="rId6">
                  <a:extLst>
                    <a:ext uri="{A12FA001-AC4F-418D-AE19-62706E023703}">
                      <ahyp:hlinkClr val="tx"/>
                    </a:ext>
                  </a:extLst>
                </a:hlinkClick>
              </a:rPr>
              <a:t>commonsense.org/family-tips-on-media-literacy</a:t>
            </a:r>
            <a:r>
              <a:rPr lang="en" sz="1200">
                <a:latin typeface="Lato"/>
                <a:ea typeface="Lato"/>
                <a:cs typeface="Lato"/>
                <a:sym typeface="Lato"/>
              </a:rPr>
              <a:t>!</a:t>
            </a:r>
            <a:endParaRPr sz="1200">
              <a:latin typeface="Lato"/>
              <a:ea typeface="Lato"/>
              <a:cs typeface="Lato"/>
              <a:sym typeface="Lato"/>
            </a:endParaRPr>
          </a:p>
        </p:txBody>
      </p:sp>
      <p:pic>
        <p:nvPicPr>
          <p:cNvPr id="65" name="Google Shape;65;p13"/>
          <p:cNvPicPr preferRelativeResize="0"/>
          <p:nvPr/>
        </p:nvPicPr>
        <p:blipFill>
          <a:blip r:embed="rId7">
            <a:alphaModFix/>
          </a:blip>
          <a:stretch>
            <a:fillRect/>
          </a:stretch>
        </p:blipFill>
        <p:spPr>
          <a:xfrm>
            <a:off x="377701" y="9522244"/>
            <a:ext cx="2570775" cy="243906"/>
          </a:xfrm>
          <a:prstGeom prst="rect">
            <a:avLst/>
          </a:prstGeom>
          <a:noFill/>
          <a:ln>
            <a:noFill/>
          </a:ln>
        </p:spPr>
      </p:pic>
      <p:pic>
        <p:nvPicPr>
          <p:cNvPr id="66" name="Google Shape;66;p13"/>
          <p:cNvPicPr preferRelativeResize="0"/>
          <p:nvPr/>
        </p:nvPicPr>
        <p:blipFill>
          <a:blip r:embed="rId8">
            <a:alphaModFix/>
          </a:blip>
          <a:stretch>
            <a:fillRect/>
          </a:stretch>
        </p:blipFill>
        <p:spPr>
          <a:xfrm>
            <a:off x="499224" y="4419423"/>
            <a:ext cx="257100" cy="257100"/>
          </a:xfrm>
          <a:prstGeom prst="rect">
            <a:avLst/>
          </a:prstGeom>
          <a:noFill/>
          <a:ln>
            <a:noFill/>
          </a:ln>
        </p:spPr>
      </p:pic>
      <p:pic>
        <p:nvPicPr>
          <p:cNvPr id="67" name="Google Shape;67;p13"/>
          <p:cNvPicPr preferRelativeResize="0"/>
          <p:nvPr/>
        </p:nvPicPr>
        <p:blipFill>
          <a:blip r:embed="rId9">
            <a:alphaModFix/>
          </a:blip>
          <a:stretch>
            <a:fillRect/>
          </a:stretch>
        </p:blipFill>
        <p:spPr>
          <a:xfrm>
            <a:off x="528119" y="1920075"/>
            <a:ext cx="257100" cy="257112"/>
          </a:xfrm>
          <a:prstGeom prst="rect">
            <a:avLst/>
          </a:prstGeom>
          <a:noFill/>
          <a:ln>
            <a:noFill/>
          </a:ln>
        </p:spPr>
      </p:pic>
      <p:pic>
        <p:nvPicPr>
          <p:cNvPr id="68" name="Google Shape;68;p13"/>
          <p:cNvPicPr preferRelativeResize="0"/>
          <p:nvPr/>
        </p:nvPicPr>
        <p:blipFill rotWithShape="1">
          <a:blip r:embed="rId10">
            <a:alphaModFix/>
          </a:blip>
          <a:srcRect b="13856" l="0" r="0" t="5249"/>
          <a:stretch/>
        </p:blipFill>
        <p:spPr>
          <a:xfrm>
            <a:off x="477025" y="3034387"/>
            <a:ext cx="301500" cy="243900"/>
          </a:xfrm>
          <a:prstGeom prst="rect">
            <a:avLst/>
          </a:prstGeom>
          <a:noFill/>
          <a:ln>
            <a:noFill/>
          </a:ln>
        </p:spPr>
      </p:pic>
      <p:sp>
        <p:nvSpPr>
          <p:cNvPr id="69" name="Google Shape;69;p13"/>
          <p:cNvSpPr txBox="1"/>
          <p:nvPr/>
        </p:nvSpPr>
        <p:spPr>
          <a:xfrm>
            <a:off x="377700" y="7186738"/>
            <a:ext cx="6995700" cy="153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Lato"/>
                <a:ea typeface="Lato"/>
                <a:cs typeface="Lato"/>
                <a:sym typeface="Lato"/>
              </a:rPr>
              <a:t>Answer these questions together</a:t>
            </a:r>
            <a:r>
              <a:rPr lang="en" sz="1200">
                <a:solidFill>
                  <a:schemeClr val="dk1"/>
                </a:solidFill>
                <a:latin typeface="Lato"/>
                <a:ea typeface="Lato"/>
                <a:cs typeface="Lato"/>
                <a:sym typeface="Lato"/>
              </a:rPr>
              <a:t>: </a:t>
            </a:r>
            <a:r>
              <a:rPr lang="en" sz="1200">
                <a:solidFill>
                  <a:schemeClr val="dk1"/>
                </a:solidFill>
                <a:latin typeface="Lato"/>
                <a:ea typeface="Lato"/>
                <a:cs typeface="Lato"/>
                <a:sym typeface="Lato"/>
              </a:rPr>
              <a:t>Why would someone change these pictures like this? When we see people using pictures to prove something, how can we tell if they're real?</a:t>
            </a:r>
            <a:br>
              <a:rPr lang="en" sz="1200">
                <a:solidFill>
                  <a:schemeClr val="dk1"/>
                </a:solidFill>
                <a:latin typeface="Lato"/>
                <a:ea typeface="Lato"/>
                <a:cs typeface="Lato"/>
                <a:sym typeface="Lato"/>
              </a:rPr>
            </a:br>
            <a:br>
              <a:rPr lang="en" sz="1200">
                <a:solidFill>
                  <a:schemeClr val="dk1"/>
                </a:solidFill>
                <a:latin typeface="Lato"/>
                <a:ea typeface="Lato"/>
                <a:cs typeface="Lato"/>
                <a:sym typeface="Lato"/>
              </a:rPr>
            </a:br>
            <a:r>
              <a:rPr b="1" lang="en" sz="1200">
                <a:solidFill>
                  <a:schemeClr val="dk1"/>
                </a:solidFill>
                <a:latin typeface="Lato"/>
                <a:ea typeface="Lato"/>
                <a:cs typeface="Lato"/>
                <a:sym typeface="Lato"/>
              </a:rPr>
              <a:t>Solutions</a:t>
            </a:r>
            <a:r>
              <a:rPr lang="en" sz="1200">
                <a:solidFill>
                  <a:schemeClr val="dk1"/>
                </a:solidFill>
                <a:latin typeface="Lato"/>
                <a:ea typeface="Lato"/>
                <a:cs typeface="Lato"/>
                <a:sym typeface="Lato"/>
              </a:rPr>
              <a:t>: </a:t>
            </a:r>
            <a:r>
              <a:rPr lang="en" sz="1200">
                <a:solidFill>
                  <a:schemeClr val="dk1"/>
                </a:solidFill>
                <a:latin typeface="Lato"/>
                <a:ea typeface="Lato"/>
                <a:cs typeface="Lato"/>
                <a:sym typeface="Lato"/>
              </a:rPr>
              <a:t>The picture of the robot might have been changed to convince people that robots are bad or scary. The second picture might have been used to portray a protest to convince people that a law or rule is wrong. If you read a story that uses a picture to prove something, you can drag the picture into the web search to find out where it's from!</a:t>
            </a:r>
            <a:endParaRPr sz="1200">
              <a:latin typeface="Lato"/>
              <a:ea typeface="Lato"/>
              <a:cs typeface="Lato"/>
              <a:sym typeface="Lato"/>
            </a:endParaRPr>
          </a:p>
        </p:txBody>
      </p:sp>
      <p:sp>
        <p:nvSpPr>
          <p:cNvPr id="70" name="Google Shape;70;p13"/>
          <p:cNvSpPr txBox="1"/>
          <p:nvPr/>
        </p:nvSpPr>
        <p:spPr>
          <a:xfrm>
            <a:off x="477025" y="5573925"/>
            <a:ext cx="13716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Lato"/>
                <a:ea typeface="Lato"/>
                <a:cs typeface="Lato"/>
                <a:sym typeface="Lato"/>
              </a:rPr>
              <a:t>Original headline: Scientists make friendly robot</a:t>
            </a:r>
            <a:br>
              <a:rPr b="1" lang="en" sz="900">
                <a:solidFill>
                  <a:schemeClr val="dk1"/>
                </a:solidFill>
                <a:latin typeface="Lato"/>
                <a:ea typeface="Lato"/>
                <a:cs typeface="Lato"/>
                <a:sym typeface="Lato"/>
              </a:rPr>
            </a:br>
            <a:endParaRPr sz="900">
              <a:latin typeface="Lato"/>
              <a:ea typeface="Lato"/>
              <a:cs typeface="Lato"/>
              <a:sym typeface="Lato"/>
            </a:endParaRPr>
          </a:p>
        </p:txBody>
      </p:sp>
      <p:pic>
        <p:nvPicPr>
          <p:cNvPr id="71" name="Google Shape;71;p13"/>
          <p:cNvPicPr preferRelativeResize="0"/>
          <p:nvPr/>
        </p:nvPicPr>
        <p:blipFill>
          <a:blip r:embed="rId11">
            <a:alphaModFix/>
          </a:blip>
          <a:stretch>
            <a:fillRect/>
          </a:stretch>
        </p:blipFill>
        <p:spPr>
          <a:xfrm>
            <a:off x="477024" y="6206775"/>
            <a:ext cx="1371626" cy="914400"/>
          </a:xfrm>
          <a:prstGeom prst="rect">
            <a:avLst/>
          </a:prstGeom>
          <a:noFill/>
          <a:ln>
            <a:noFill/>
          </a:ln>
        </p:spPr>
      </p:pic>
      <p:pic>
        <p:nvPicPr>
          <p:cNvPr id="72" name="Google Shape;72;p13"/>
          <p:cNvPicPr preferRelativeResize="0"/>
          <p:nvPr/>
        </p:nvPicPr>
        <p:blipFill rotWithShape="1">
          <a:blip r:embed="rId12">
            <a:alphaModFix/>
          </a:blip>
          <a:srcRect b="0" l="0" r="685" t="0"/>
          <a:stretch/>
        </p:blipFill>
        <p:spPr>
          <a:xfrm>
            <a:off x="2159689" y="6206775"/>
            <a:ext cx="1371625" cy="914400"/>
          </a:xfrm>
          <a:prstGeom prst="rect">
            <a:avLst/>
          </a:prstGeom>
          <a:noFill/>
          <a:ln>
            <a:noFill/>
          </a:ln>
        </p:spPr>
      </p:pic>
      <p:pic>
        <p:nvPicPr>
          <p:cNvPr id="73" name="Google Shape;73;p13"/>
          <p:cNvPicPr preferRelativeResize="0"/>
          <p:nvPr/>
        </p:nvPicPr>
        <p:blipFill>
          <a:blip r:embed="rId13">
            <a:alphaModFix/>
          </a:blip>
          <a:stretch>
            <a:fillRect/>
          </a:stretch>
        </p:blipFill>
        <p:spPr>
          <a:xfrm>
            <a:off x="4162990" y="6206775"/>
            <a:ext cx="1383746" cy="914400"/>
          </a:xfrm>
          <a:prstGeom prst="rect">
            <a:avLst/>
          </a:prstGeom>
          <a:noFill/>
          <a:ln>
            <a:noFill/>
          </a:ln>
        </p:spPr>
      </p:pic>
      <p:pic>
        <p:nvPicPr>
          <p:cNvPr id="74" name="Google Shape;74;p13"/>
          <p:cNvPicPr preferRelativeResize="0"/>
          <p:nvPr/>
        </p:nvPicPr>
        <p:blipFill>
          <a:blip r:embed="rId13">
            <a:alphaModFix/>
          </a:blip>
          <a:stretch>
            <a:fillRect/>
          </a:stretch>
        </p:blipFill>
        <p:spPr>
          <a:xfrm>
            <a:off x="5857775" y="6206775"/>
            <a:ext cx="1383750" cy="914438"/>
          </a:xfrm>
          <a:prstGeom prst="rect">
            <a:avLst/>
          </a:prstGeom>
          <a:noFill/>
          <a:ln>
            <a:noFill/>
          </a:ln>
        </p:spPr>
      </p:pic>
      <p:sp>
        <p:nvSpPr>
          <p:cNvPr id="75" name="Google Shape;75;p13"/>
          <p:cNvSpPr txBox="1"/>
          <p:nvPr/>
        </p:nvSpPr>
        <p:spPr>
          <a:xfrm>
            <a:off x="2162100" y="5573925"/>
            <a:ext cx="13668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Lato"/>
                <a:ea typeface="Lato"/>
                <a:cs typeface="Lato"/>
                <a:sym typeface="Lato"/>
              </a:rPr>
              <a:t>Changed headline:</a:t>
            </a:r>
            <a:br>
              <a:rPr b="1" lang="en" sz="900">
                <a:solidFill>
                  <a:schemeClr val="dk1"/>
                </a:solidFill>
                <a:latin typeface="Lato"/>
                <a:ea typeface="Lato"/>
                <a:cs typeface="Lato"/>
                <a:sym typeface="Lato"/>
              </a:rPr>
            </a:br>
            <a:r>
              <a:rPr b="1" lang="en" sz="900">
                <a:solidFill>
                  <a:schemeClr val="dk1"/>
                </a:solidFill>
                <a:latin typeface="Lato"/>
                <a:ea typeface="Lato"/>
                <a:cs typeface="Lato"/>
                <a:sym typeface="Lato"/>
              </a:rPr>
              <a:t>New robot gets angry at scientists</a:t>
            </a:r>
            <a:endParaRPr sz="900">
              <a:latin typeface="Lato"/>
              <a:ea typeface="Lato"/>
              <a:cs typeface="Lato"/>
              <a:sym typeface="Lato"/>
            </a:endParaRPr>
          </a:p>
        </p:txBody>
      </p:sp>
      <p:sp>
        <p:nvSpPr>
          <p:cNvPr id="76" name="Google Shape;76;p13"/>
          <p:cNvSpPr txBox="1"/>
          <p:nvPr/>
        </p:nvSpPr>
        <p:spPr>
          <a:xfrm>
            <a:off x="4122263" y="5573925"/>
            <a:ext cx="1465200" cy="67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Lato"/>
                <a:ea typeface="Lato"/>
                <a:cs typeface="Lato"/>
                <a:sym typeface="Lato"/>
              </a:rPr>
              <a:t>Original headline: A crowd waits for a band to start playing</a:t>
            </a:r>
            <a:endParaRPr sz="900">
              <a:latin typeface="Lato"/>
              <a:ea typeface="Lato"/>
              <a:cs typeface="Lato"/>
              <a:sym typeface="Lato"/>
            </a:endParaRPr>
          </a:p>
        </p:txBody>
      </p:sp>
      <p:sp>
        <p:nvSpPr>
          <p:cNvPr id="77" name="Google Shape;77;p13"/>
          <p:cNvSpPr txBox="1"/>
          <p:nvPr/>
        </p:nvSpPr>
        <p:spPr>
          <a:xfrm>
            <a:off x="5866250" y="5573925"/>
            <a:ext cx="13668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Lato"/>
                <a:ea typeface="Lato"/>
                <a:cs typeface="Lato"/>
                <a:sym typeface="Lato"/>
              </a:rPr>
              <a:t>Changed headline: Thousands gather </a:t>
            </a:r>
            <a:br>
              <a:rPr b="1" lang="en" sz="900">
                <a:solidFill>
                  <a:schemeClr val="dk1"/>
                </a:solidFill>
                <a:latin typeface="Lato"/>
                <a:ea typeface="Lato"/>
                <a:cs typeface="Lato"/>
                <a:sym typeface="Lato"/>
              </a:rPr>
            </a:br>
            <a:r>
              <a:rPr b="1" lang="en" sz="900">
                <a:solidFill>
                  <a:schemeClr val="dk1"/>
                </a:solidFill>
                <a:latin typeface="Lato"/>
                <a:ea typeface="Lato"/>
                <a:cs typeface="Lato"/>
                <a:sym typeface="Lato"/>
              </a:rPr>
              <a:t>to protest</a:t>
            </a:r>
            <a:endParaRPr sz="900">
              <a:latin typeface="Lato"/>
              <a:ea typeface="Lato"/>
              <a:cs typeface="Lato"/>
              <a:sym typeface="Lato"/>
            </a:endParaRPr>
          </a:p>
        </p:txBody>
      </p:sp>
      <p:cxnSp>
        <p:nvCxnSpPr>
          <p:cNvPr id="78" name="Google Shape;78;p13"/>
          <p:cNvCxnSpPr/>
          <p:nvPr/>
        </p:nvCxnSpPr>
        <p:spPr>
          <a:xfrm flipH="1">
            <a:off x="3842352" y="5673975"/>
            <a:ext cx="9600" cy="1447200"/>
          </a:xfrm>
          <a:prstGeom prst="straightConnector1">
            <a:avLst/>
          </a:prstGeom>
          <a:noFill/>
          <a:ln cap="flat" cmpd="sng" w="9525">
            <a:solidFill>
              <a:srgbClr val="999999"/>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